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EE85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7142997" cy="55656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" y="0"/>
            <a:ext cx="7089775" cy="466725"/>
          </a:xfrm>
          <a:custGeom>
            <a:avLst/>
            <a:gdLst/>
            <a:ahLst/>
            <a:cxnLst/>
            <a:rect l="l" t="t" r="r" b="b"/>
            <a:pathLst>
              <a:path w="7089775" h="466725">
                <a:moveTo>
                  <a:pt x="7089648" y="0"/>
                </a:moveTo>
                <a:lnTo>
                  <a:pt x="0" y="0"/>
                </a:lnTo>
                <a:lnTo>
                  <a:pt x="0" y="466343"/>
                </a:lnTo>
                <a:lnTo>
                  <a:pt x="7089648" y="466343"/>
                </a:lnTo>
                <a:lnTo>
                  <a:pt x="7089648" y="0"/>
                </a:lnTo>
                <a:close/>
              </a:path>
            </a:pathLst>
          </a:custGeom>
          <a:solidFill>
            <a:srgbClr val="21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" y="0"/>
            <a:ext cx="7089775" cy="466725"/>
          </a:xfrm>
          <a:custGeom>
            <a:avLst/>
            <a:gdLst/>
            <a:ahLst/>
            <a:cxnLst/>
            <a:rect l="l" t="t" r="r" b="b"/>
            <a:pathLst>
              <a:path w="7089775" h="466725">
                <a:moveTo>
                  <a:pt x="0" y="466343"/>
                </a:moveTo>
                <a:lnTo>
                  <a:pt x="7089648" y="466343"/>
                </a:lnTo>
                <a:lnTo>
                  <a:pt x="7089648" y="0"/>
                </a:lnTo>
                <a:lnTo>
                  <a:pt x="0" y="0"/>
                </a:lnTo>
                <a:lnTo>
                  <a:pt x="0" y="466343"/>
                </a:lnTo>
                <a:close/>
              </a:path>
            </a:pathLst>
          </a:custGeom>
          <a:ln w="25399">
            <a:solidFill>
              <a:srgbClr val="21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9347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788"/>
                </a:lnTo>
                <a:lnTo>
                  <a:pt x="9144000" y="208788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0718" y="94234"/>
            <a:ext cx="8722563" cy="26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5881" y="1237310"/>
            <a:ext cx="8092236" cy="2449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EE85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UDIPA9002/Spam-Email-detec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1937" y="0"/>
            <a:ext cx="9156065" cy="5157470"/>
            <a:chOff x="-11937" y="0"/>
            <a:chExt cx="9156065" cy="5157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152131" cy="5654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" y="0"/>
              <a:ext cx="7089775" cy="466725"/>
            </a:xfrm>
            <a:custGeom>
              <a:avLst/>
              <a:gdLst/>
              <a:ahLst/>
              <a:cxnLst/>
              <a:rect l="l" t="t" r="r" b="b"/>
              <a:pathLst>
                <a:path w="7089775" h="466725">
                  <a:moveTo>
                    <a:pt x="0" y="466343"/>
                  </a:moveTo>
                  <a:lnTo>
                    <a:pt x="7089648" y="466343"/>
                  </a:lnTo>
                  <a:lnTo>
                    <a:pt x="7089648" y="0"/>
                  </a:lnTo>
                  <a:lnTo>
                    <a:pt x="0" y="0"/>
                  </a:lnTo>
                  <a:lnTo>
                    <a:pt x="0" y="466343"/>
                  </a:lnTo>
                  <a:close/>
                </a:path>
              </a:pathLst>
            </a:custGeom>
            <a:ln w="25399">
              <a:solidFill>
                <a:srgbClr val="21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3418" y="126134"/>
            <a:ext cx="3174365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6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835" y="0"/>
              <a:ext cx="169162" cy="5547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5595" y="50292"/>
              <a:ext cx="1245107" cy="4038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44000" cy="51434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23"/>
              <a:ext cx="9143999" cy="514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23950" y="453390"/>
              <a:ext cx="6898005" cy="3408045"/>
            </a:xfrm>
            <a:custGeom>
              <a:avLst/>
              <a:gdLst/>
              <a:ahLst/>
              <a:cxnLst/>
              <a:rect l="l" t="t" r="r" b="b"/>
              <a:pathLst>
                <a:path w="6898005" h="3408045">
                  <a:moveTo>
                    <a:pt x="6620129" y="0"/>
                  </a:moveTo>
                  <a:lnTo>
                    <a:pt x="277494" y="0"/>
                  </a:lnTo>
                  <a:lnTo>
                    <a:pt x="227609" y="4469"/>
                  </a:lnTo>
                  <a:lnTo>
                    <a:pt x="180659" y="17357"/>
                  </a:lnTo>
                  <a:lnTo>
                    <a:pt x="137429" y="37878"/>
                  </a:lnTo>
                  <a:lnTo>
                    <a:pt x="98700" y="65252"/>
                  </a:lnTo>
                  <a:lnTo>
                    <a:pt x="65256" y="98695"/>
                  </a:lnTo>
                  <a:lnTo>
                    <a:pt x="37881" y="137423"/>
                  </a:lnTo>
                  <a:lnTo>
                    <a:pt x="17358" y="180654"/>
                  </a:lnTo>
                  <a:lnTo>
                    <a:pt x="4470" y="227606"/>
                  </a:lnTo>
                  <a:lnTo>
                    <a:pt x="0" y="277495"/>
                  </a:lnTo>
                  <a:lnTo>
                    <a:pt x="0" y="3130169"/>
                  </a:lnTo>
                  <a:lnTo>
                    <a:pt x="4470" y="3180057"/>
                  </a:lnTo>
                  <a:lnTo>
                    <a:pt x="17358" y="3227009"/>
                  </a:lnTo>
                  <a:lnTo>
                    <a:pt x="37881" y="3270240"/>
                  </a:lnTo>
                  <a:lnTo>
                    <a:pt x="65256" y="3308968"/>
                  </a:lnTo>
                  <a:lnTo>
                    <a:pt x="98700" y="3342411"/>
                  </a:lnTo>
                  <a:lnTo>
                    <a:pt x="137429" y="3369785"/>
                  </a:lnTo>
                  <a:lnTo>
                    <a:pt x="180659" y="3390306"/>
                  </a:lnTo>
                  <a:lnTo>
                    <a:pt x="227609" y="3403194"/>
                  </a:lnTo>
                  <a:lnTo>
                    <a:pt x="277494" y="3407664"/>
                  </a:lnTo>
                  <a:lnTo>
                    <a:pt x="6620129" y="3407664"/>
                  </a:lnTo>
                  <a:lnTo>
                    <a:pt x="6670017" y="3403194"/>
                  </a:lnTo>
                  <a:lnTo>
                    <a:pt x="6716969" y="3390306"/>
                  </a:lnTo>
                  <a:lnTo>
                    <a:pt x="6760200" y="3369785"/>
                  </a:lnTo>
                  <a:lnTo>
                    <a:pt x="6798928" y="3342411"/>
                  </a:lnTo>
                  <a:lnTo>
                    <a:pt x="6832371" y="3308968"/>
                  </a:lnTo>
                  <a:lnTo>
                    <a:pt x="6859745" y="3270240"/>
                  </a:lnTo>
                  <a:lnTo>
                    <a:pt x="6880266" y="3227009"/>
                  </a:lnTo>
                  <a:lnTo>
                    <a:pt x="6893154" y="3180057"/>
                  </a:lnTo>
                  <a:lnTo>
                    <a:pt x="6897624" y="3130169"/>
                  </a:lnTo>
                  <a:lnTo>
                    <a:pt x="6897624" y="277495"/>
                  </a:lnTo>
                  <a:lnTo>
                    <a:pt x="6893154" y="227606"/>
                  </a:lnTo>
                  <a:lnTo>
                    <a:pt x="6880266" y="180654"/>
                  </a:lnTo>
                  <a:lnTo>
                    <a:pt x="6859745" y="137423"/>
                  </a:lnTo>
                  <a:lnTo>
                    <a:pt x="6832371" y="98695"/>
                  </a:lnTo>
                  <a:lnTo>
                    <a:pt x="6798928" y="65252"/>
                  </a:lnTo>
                  <a:lnTo>
                    <a:pt x="6760200" y="37878"/>
                  </a:lnTo>
                  <a:lnTo>
                    <a:pt x="6716969" y="17357"/>
                  </a:lnTo>
                  <a:lnTo>
                    <a:pt x="6670017" y="4469"/>
                  </a:lnTo>
                  <a:lnTo>
                    <a:pt x="6620129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23950" y="453390"/>
              <a:ext cx="6898005" cy="3408045"/>
            </a:xfrm>
            <a:custGeom>
              <a:avLst/>
              <a:gdLst/>
              <a:ahLst/>
              <a:cxnLst/>
              <a:rect l="l" t="t" r="r" b="b"/>
              <a:pathLst>
                <a:path w="6898005" h="3408045">
                  <a:moveTo>
                    <a:pt x="0" y="277495"/>
                  </a:moveTo>
                  <a:lnTo>
                    <a:pt x="4470" y="227606"/>
                  </a:lnTo>
                  <a:lnTo>
                    <a:pt x="17358" y="180654"/>
                  </a:lnTo>
                  <a:lnTo>
                    <a:pt x="37881" y="137423"/>
                  </a:lnTo>
                  <a:lnTo>
                    <a:pt x="65256" y="98695"/>
                  </a:lnTo>
                  <a:lnTo>
                    <a:pt x="98700" y="65252"/>
                  </a:lnTo>
                  <a:lnTo>
                    <a:pt x="137429" y="37878"/>
                  </a:lnTo>
                  <a:lnTo>
                    <a:pt x="180659" y="17357"/>
                  </a:lnTo>
                  <a:lnTo>
                    <a:pt x="227609" y="4469"/>
                  </a:lnTo>
                  <a:lnTo>
                    <a:pt x="277494" y="0"/>
                  </a:lnTo>
                  <a:lnTo>
                    <a:pt x="6620129" y="0"/>
                  </a:lnTo>
                  <a:lnTo>
                    <a:pt x="6670017" y="4469"/>
                  </a:lnTo>
                  <a:lnTo>
                    <a:pt x="6716969" y="17357"/>
                  </a:lnTo>
                  <a:lnTo>
                    <a:pt x="6760200" y="37878"/>
                  </a:lnTo>
                  <a:lnTo>
                    <a:pt x="6798928" y="65252"/>
                  </a:lnTo>
                  <a:lnTo>
                    <a:pt x="6832371" y="98695"/>
                  </a:lnTo>
                  <a:lnTo>
                    <a:pt x="6859745" y="137423"/>
                  </a:lnTo>
                  <a:lnTo>
                    <a:pt x="6880266" y="180654"/>
                  </a:lnTo>
                  <a:lnTo>
                    <a:pt x="6893154" y="227606"/>
                  </a:lnTo>
                  <a:lnTo>
                    <a:pt x="6897624" y="277495"/>
                  </a:lnTo>
                  <a:lnTo>
                    <a:pt x="6897624" y="3130169"/>
                  </a:lnTo>
                  <a:lnTo>
                    <a:pt x="6893154" y="3180057"/>
                  </a:lnTo>
                  <a:lnTo>
                    <a:pt x="6880266" y="3227009"/>
                  </a:lnTo>
                  <a:lnTo>
                    <a:pt x="6859745" y="3270240"/>
                  </a:lnTo>
                  <a:lnTo>
                    <a:pt x="6832371" y="3308968"/>
                  </a:lnTo>
                  <a:lnTo>
                    <a:pt x="6798928" y="3342411"/>
                  </a:lnTo>
                  <a:lnTo>
                    <a:pt x="6760200" y="3369785"/>
                  </a:lnTo>
                  <a:lnTo>
                    <a:pt x="6716969" y="3390306"/>
                  </a:lnTo>
                  <a:lnTo>
                    <a:pt x="6670017" y="3403194"/>
                  </a:lnTo>
                  <a:lnTo>
                    <a:pt x="6620129" y="3407664"/>
                  </a:lnTo>
                  <a:lnTo>
                    <a:pt x="277494" y="3407664"/>
                  </a:lnTo>
                  <a:lnTo>
                    <a:pt x="227609" y="3403194"/>
                  </a:lnTo>
                  <a:lnTo>
                    <a:pt x="180659" y="3390306"/>
                  </a:lnTo>
                  <a:lnTo>
                    <a:pt x="137429" y="3369785"/>
                  </a:lnTo>
                  <a:lnTo>
                    <a:pt x="98700" y="3342411"/>
                  </a:lnTo>
                  <a:lnTo>
                    <a:pt x="65256" y="3308968"/>
                  </a:lnTo>
                  <a:lnTo>
                    <a:pt x="37881" y="3270240"/>
                  </a:lnTo>
                  <a:lnTo>
                    <a:pt x="17358" y="3227009"/>
                  </a:lnTo>
                  <a:lnTo>
                    <a:pt x="4470" y="3180057"/>
                  </a:lnTo>
                  <a:lnTo>
                    <a:pt x="0" y="3130169"/>
                  </a:lnTo>
                  <a:lnTo>
                    <a:pt x="0" y="277495"/>
                  </a:lnTo>
                  <a:close/>
                </a:path>
              </a:pathLst>
            </a:custGeom>
            <a:ln w="25400">
              <a:solidFill>
                <a:srgbClr val="9BDB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6591" y="1107947"/>
              <a:ext cx="1164336" cy="3886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7600" y="1094232"/>
              <a:ext cx="786384" cy="4145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90288" y="1021080"/>
              <a:ext cx="1457325" cy="561975"/>
            </a:xfrm>
            <a:custGeom>
              <a:avLst/>
              <a:gdLst/>
              <a:ahLst/>
              <a:cxnLst/>
              <a:rect l="l" t="t" r="r" b="b"/>
              <a:pathLst>
                <a:path w="1457325" h="561975">
                  <a:moveTo>
                    <a:pt x="0" y="0"/>
                  </a:moveTo>
                  <a:lnTo>
                    <a:pt x="0" y="561975"/>
                  </a:lnTo>
                </a:path>
                <a:path w="1457325" h="561975">
                  <a:moveTo>
                    <a:pt x="1456944" y="0"/>
                  </a:moveTo>
                  <a:lnTo>
                    <a:pt x="1456944" y="561975"/>
                  </a:lnTo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3535" y="1120139"/>
              <a:ext cx="1402080" cy="3642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11296" y="1021080"/>
              <a:ext cx="0" cy="561975"/>
            </a:xfrm>
            <a:custGeom>
              <a:avLst/>
              <a:gdLst/>
              <a:ahLst/>
              <a:cxnLst/>
              <a:rect l="l" t="t" r="r" b="b"/>
              <a:pathLst>
                <a:path h="561975">
                  <a:moveTo>
                    <a:pt x="0" y="0"/>
                  </a:moveTo>
                  <a:lnTo>
                    <a:pt x="0" y="561975"/>
                  </a:lnTo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8383" y="981455"/>
              <a:ext cx="1816607" cy="4541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642872" y="2778251"/>
              <a:ext cx="5858510" cy="934719"/>
            </a:xfrm>
            <a:custGeom>
              <a:avLst/>
              <a:gdLst/>
              <a:ahLst/>
              <a:cxnLst/>
              <a:rect l="l" t="t" r="r" b="b"/>
              <a:pathLst>
                <a:path w="5858509" h="934720">
                  <a:moveTo>
                    <a:pt x="5702554" y="0"/>
                  </a:moveTo>
                  <a:lnTo>
                    <a:pt x="155701" y="0"/>
                  </a:lnTo>
                  <a:lnTo>
                    <a:pt x="106493" y="7939"/>
                  </a:lnTo>
                  <a:lnTo>
                    <a:pt x="63751" y="30045"/>
                  </a:lnTo>
                  <a:lnTo>
                    <a:pt x="30045" y="63751"/>
                  </a:lnTo>
                  <a:lnTo>
                    <a:pt x="7939" y="106493"/>
                  </a:lnTo>
                  <a:lnTo>
                    <a:pt x="0" y="155702"/>
                  </a:lnTo>
                  <a:lnTo>
                    <a:pt x="0" y="778510"/>
                  </a:lnTo>
                  <a:lnTo>
                    <a:pt x="7939" y="827718"/>
                  </a:lnTo>
                  <a:lnTo>
                    <a:pt x="30045" y="870460"/>
                  </a:lnTo>
                  <a:lnTo>
                    <a:pt x="63751" y="904166"/>
                  </a:lnTo>
                  <a:lnTo>
                    <a:pt x="106493" y="926272"/>
                  </a:lnTo>
                  <a:lnTo>
                    <a:pt x="155701" y="934212"/>
                  </a:lnTo>
                  <a:lnTo>
                    <a:pt x="5702554" y="934212"/>
                  </a:lnTo>
                  <a:lnTo>
                    <a:pt x="5751762" y="926272"/>
                  </a:lnTo>
                  <a:lnTo>
                    <a:pt x="5794504" y="904166"/>
                  </a:lnTo>
                  <a:lnTo>
                    <a:pt x="5828210" y="870460"/>
                  </a:lnTo>
                  <a:lnTo>
                    <a:pt x="5850316" y="827718"/>
                  </a:lnTo>
                  <a:lnTo>
                    <a:pt x="5858256" y="778510"/>
                  </a:lnTo>
                  <a:lnTo>
                    <a:pt x="5858256" y="155702"/>
                  </a:lnTo>
                  <a:lnTo>
                    <a:pt x="5850316" y="106493"/>
                  </a:lnTo>
                  <a:lnTo>
                    <a:pt x="5828210" y="63751"/>
                  </a:lnTo>
                  <a:lnTo>
                    <a:pt x="5794504" y="30045"/>
                  </a:lnTo>
                  <a:lnTo>
                    <a:pt x="5751762" y="7939"/>
                  </a:lnTo>
                  <a:lnTo>
                    <a:pt x="570255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18128" y="3073654"/>
            <a:ext cx="25095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1F1F1"/>
                </a:solidFill>
                <a:latin typeface="Arial"/>
                <a:cs typeface="Arial"/>
              </a:rPr>
              <a:t>Detecting</a:t>
            </a:r>
            <a:r>
              <a:rPr sz="2000" b="1" spc="-8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1F1F1"/>
                </a:solidFill>
                <a:latin typeface="Arial"/>
                <a:cs typeface="Arial"/>
              </a:rPr>
              <a:t>Spam</a:t>
            </a:r>
            <a:r>
              <a:rPr sz="2000" b="1" spc="-4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1F1F1"/>
                </a:solidFill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45108" y="4018784"/>
            <a:ext cx="4380738" cy="105079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329689" y="4052112"/>
            <a:ext cx="12007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1100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100" b="1" u="heavy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1100" b="1" u="heavy" spc="-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100" b="1" u="heavy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100" b="1" u="heavy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100" b="1" u="heavy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1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b="1" u="heavy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1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100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100" b="1" u="heavy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AI</a:t>
            </a:r>
            <a:r>
              <a:rPr sz="1100" b="1" u="heavy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11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9689" y="4414520"/>
            <a:ext cx="400050" cy="412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95"/>
              </a:spcBef>
            </a:pP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ame 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Arial MT"/>
                <a:cs typeface="Arial MT"/>
              </a:rPr>
              <a:t>Id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44344" y="4414520"/>
            <a:ext cx="1190625" cy="4127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1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SUJIEETH</a:t>
            </a:r>
            <a:r>
              <a:rPr sz="1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au612721105037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9689" y="4826914"/>
            <a:ext cx="31603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ll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11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ery</a:t>
            </a:r>
            <a:r>
              <a:rPr sz="11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ering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1100" b="1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36491" y="1670304"/>
            <a:ext cx="1444752" cy="10485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6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5894" y="653033"/>
            <a:ext cx="3328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System</a:t>
            </a:r>
            <a:r>
              <a:rPr sz="2000" u="heavy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Deployment</a:t>
            </a:r>
            <a:r>
              <a:rPr sz="2000" u="heavy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Approach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5788" y="1191767"/>
            <a:ext cx="6210300" cy="3174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207514" y="1477517"/>
            <a:ext cx="4730750" cy="2639695"/>
            <a:chOff x="2207514" y="1477517"/>
            <a:chExt cx="4730750" cy="2639695"/>
          </a:xfrm>
        </p:grpSpPr>
        <p:sp>
          <p:nvSpPr>
            <p:cNvPr id="8" name="object 8"/>
            <p:cNvSpPr/>
            <p:nvPr/>
          </p:nvSpPr>
          <p:spPr>
            <a:xfrm>
              <a:off x="6656070" y="3618738"/>
              <a:ext cx="281940" cy="497205"/>
            </a:xfrm>
            <a:custGeom>
              <a:avLst/>
              <a:gdLst/>
              <a:ahLst/>
              <a:cxnLst/>
              <a:rect l="l" t="t" r="r" b="b"/>
              <a:pathLst>
                <a:path w="281940" h="497204">
                  <a:moveTo>
                    <a:pt x="234950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90"/>
                  </a:lnTo>
                  <a:lnTo>
                    <a:pt x="0" y="449834"/>
                  </a:lnTo>
                  <a:lnTo>
                    <a:pt x="3698" y="468122"/>
                  </a:lnTo>
                  <a:lnTo>
                    <a:pt x="13779" y="483058"/>
                  </a:lnTo>
                  <a:lnTo>
                    <a:pt x="28717" y="493130"/>
                  </a:lnTo>
                  <a:lnTo>
                    <a:pt x="46989" y="496824"/>
                  </a:lnTo>
                  <a:lnTo>
                    <a:pt x="234950" y="496824"/>
                  </a:lnTo>
                  <a:lnTo>
                    <a:pt x="253222" y="493130"/>
                  </a:lnTo>
                  <a:lnTo>
                    <a:pt x="268160" y="483058"/>
                  </a:lnTo>
                  <a:lnTo>
                    <a:pt x="278241" y="468122"/>
                  </a:lnTo>
                  <a:lnTo>
                    <a:pt x="281939" y="449834"/>
                  </a:lnTo>
                  <a:lnTo>
                    <a:pt x="281939" y="46990"/>
                  </a:lnTo>
                  <a:lnTo>
                    <a:pt x="278241" y="28717"/>
                  </a:lnTo>
                  <a:lnTo>
                    <a:pt x="268160" y="13779"/>
                  </a:lnTo>
                  <a:lnTo>
                    <a:pt x="253222" y="3698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2030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56070" y="2545841"/>
              <a:ext cx="281940" cy="1035050"/>
            </a:xfrm>
            <a:custGeom>
              <a:avLst/>
              <a:gdLst/>
              <a:ahLst/>
              <a:cxnLst/>
              <a:rect l="l" t="t" r="r" b="b"/>
              <a:pathLst>
                <a:path w="281940" h="1035050">
                  <a:moveTo>
                    <a:pt x="281940" y="584962"/>
                  </a:moveTo>
                  <a:lnTo>
                    <a:pt x="278231" y="566699"/>
                  </a:lnTo>
                  <a:lnTo>
                    <a:pt x="268160" y="551751"/>
                  </a:lnTo>
                  <a:lnTo>
                    <a:pt x="253212" y="541680"/>
                  </a:lnTo>
                  <a:lnTo>
                    <a:pt x="234950" y="537972"/>
                  </a:lnTo>
                  <a:lnTo>
                    <a:pt x="46990" y="537972"/>
                  </a:lnTo>
                  <a:lnTo>
                    <a:pt x="28714" y="541680"/>
                  </a:lnTo>
                  <a:lnTo>
                    <a:pt x="13779" y="551751"/>
                  </a:lnTo>
                  <a:lnTo>
                    <a:pt x="3695" y="566699"/>
                  </a:lnTo>
                  <a:lnTo>
                    <a:pt x="0" y="584962"/>
                  </a:lnTo>
                  <a:lnTo>
                    <a:pt x="0" y="987806"/>
                  </a:lnTo>
                  <a:lnTo>
                    <a:pt x="3695" y="1006081"/>
                  </a:lnTo>
                  <a:lnTo>
                    <a:pt x="13779" y="1021016"/>
                  </a:lnTo>
                  <a:lnTo>
                    <a:pt x="28714" y="1031100"/>
                  </a:lnTo>
                  <a:lnTo>
                    <a:pt x="46990" y="1034796"/>
                  </a:lnTo>
                  <a:lnTo>
                    <a:pt x="234950" y="1034796"/>
                  </a:lnTo>
                  <a:lnTo>
                    <a:pt x="253212" y="1031100"/>
                  </a:lnTo>
                  <a:lnTo>
                    <a:pt x="268160" y="1021016"/>
                  </a:lnTo>
                  <a:lnTo>
                    <a:pt x="278231" y="1006081"/>
                  </a:lnTo>
                  <a:lnTo>
                    <a:pt x="281940" y="987806"/>
                  </a:lnTo>
                  <a:lnTo>
                    <a:pt x="281940" y="584962"/>
                  </a:lnTo>
                  <a:close/>
                </a:path>
                <a:path w="281940" h="1035050">
                  <a:moveTo>
                    <a:pt x="281940" y="46990"/>
                  </a:moveTo>
                  <a:lnTo>
                    <a:pt x="278231" y="28727"/>
                  </a:lnTo>
                  <a:lnTo>
                    <a:pt x="268160" y="13779"/>
                  </a:lnTo>
                  <a:lnTo>
                    <a:pt x="253212" y="3708"/>
                  </a:lnTo>
                  <a:lnTo>
                    <a:pt x="234950" y="0"/>
                  </a:lnTo>
                  <a:lnTo>
                    <a:pt x="46990" y="0"/>
                  </a:lnTo>
                  <a:lnTo>
                    <a:pt x="28714" y="3708"/>
                  </a:lnTo>
                  <a:lnTo>
                    <a:pt x="13779" y="13779"/>
                  </a:lnTo>
                  <a:lnTo>
                    <a:pt x="3695" y="28727"/>
                  </a:lnTo>
                  <a:lnTo>
                    <a:pt x="0" y="46990"/>
                  </a:lnTo>
                  <a:lnTo>
                    <a:pt x="0" y="449834"/>
                  </a:lnTo>
                  <a:lnTo>
                    <a:pt x="3695" y="468109"/>
                  </a:lnTo>
                  <a:lnTo>
                    <a:pt x="13779" y="483044"/>
                  </a:lnTo>
                  <a:lnTo>
                    <a:pt x="28714" y="493128"/>
                  </a:lnTo>
                  <a:lnTo>
                    <a:pt x="46990" y="496824"/>
                  </a:lnTo>
                  <a:lnTo>
                    <a:pt x="234950" y="496824"/>
                  </a:lnTo>
                  <a:lnTo>
                    <a:pt x="253212" y="493128"/>
                  </a:lnTo>
                  <a:lnTo>
                    <a:pt x="268160" y="483044"/>
                  </a:lnTo>
                  <a:lnTo>
                    <a:pt x="278231" y="468109"/>
                  </a:lnTo>
                  <a:lnTo>
                    <a:pt x="281940" y="449834"/>
                  </a:lnTo>
                  <a:lnTo>
                    <a:pt x="281940" y="46990"/>
                  </a:lnTo>
                  <a:close/>
                </a:path>
              </a:pathLst>
            </a:custGeom>
            <a:solidFill>
              <a:srgbClr val="2030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07514" y="1477517"/>
              <a:ext cx="4716780" cy="1565275"/>
            </a:xfrm>
            <a:custGeom>
              <a:avLst/>
              <a:gdLst/>
              <a:ahLst/>
              <a:cxnLst/>
              <a:rect l="l" t="t" r="r" b="b"/>
              <a:pathLst>
                <a:path w="4716780" h="1565275">
                  <a:moveTo>
                    <a:pt x="281940" y="1113790"/>
                  </a:moveTo>
                  <a:lnTo>
                    <a:pt x="278231" y="1095527"/>
                  </a:lnTo>
                  <a:lnTo>
                    <a:pt x="268160" y="1080579"/>
                  </a:lnTo>
                  <a:lnTo>
                    <a:pt x="253212" y="1070508"/>
                  </a:lnTo>
                  <a:lnTo>
                    <a:pt x="234950" y="1066800"/>
                  </a:lnTo>
                  <a:lnTo>
                    <a:pt x="46990" y="1066800"/>
                  </a:lnTo>
                  <a:lnTo>
                    <a:pt x="28714" y="1070508"/>
                  </a:lnTo>
                  <a:lnTo>
                    <a:pt x="13766" y="1080579"/>
                  </a:lnTo>
                  <a:lnTo>
                    <a:pt x="3695" y="1095527"/>
                  </a:lnTo>
                  <a:lnTo>
                    <a:pt x="0" y="1113790"/>
                  </a:lnTo>
                  <a:lnTo>
                    <a:pt x="0" y="1518158"/>
                  </a:lnTo>
                  <a:lnTo>
                    <a:pt x="3695" y="1536433"/>
                  </a:lnTo>
                  <a:lnTo>
                    <a:pt x="13779" y="1551368"/>
                  </a:lnTo>
                  <a:lnTo>
                    <a:pt x="28714" y="1561452"/>
                  </a:lnTo>
                  <a:lnTo>
                    <a:pt x="46990" y="1565148"/>
                  </a:lnTo>
                  <a:lnTo>
                    <a:pt x="234950" y="1565148"/>
                  </a:lnTo>
                  <a:lnTo>
                    <a:pt x="253212" y="1561452"/>
                  </a:lnTo>
                  <a:lnTo>
                    <a:pt x="268160" y="1551368"/>
                  </a:lnTo>
                  <a:lnTo>
                    <a:pt x="278231" y="1536433"/>
                  </a:lnTo>
                  <a:lnTo>
                    <a:pt x="281940" y="1518158"/>
                  </a:lnTo>
                  <a:lnTo>
                    <a:pt x="281940" y="1113790"/>
                  </a:lnTo>
                  <a:close/>
                </a:path>
                <a:path w="4716780" h="1565275">
                  <a:moveTo>
                    <a:pt x="281940" y="583438"/>
                  </a:moveTo>
                  <a:lnTo>
                    <a:pt x="278231" y="565175"/>
                  </a:lnTo>
                  <a:lnTo>
                    <a:pt x="268160" y="550227"/>
                  </a:lnTo>
                  <a:lnTo>
                    <a:pt x="253212" y="540156"/>
                  </a:lnTo>
                  <a:lnTo>
                    <a:pt x="234950" y="536448"/>
                  </a:lnTo>
                  <a:lnTo>
                    <a:pt x="46990" y="536448"/>
                  </a:lnTo>
                  <a:lnTo>
                    <a:pt x="28714" y="540156"/>
                  </a:lnTo>
                  <a:lnTo>
                    <a:pt x="13766" y="550227"/>
                  </a:lnTo>
                  <a:lnTo>
                    <a:pt x="3695" y="565175"/>
                  </a:lnTo>
                  <a:lnTo>
                    <a:pt x="0" y="583438"/>
                  </a:lnTo>
                  <a:lnTo>
                    <a:pt x="0" y="986282"/>
                  </a:lnTo>
                  <a:lnTo>
                    <a:pt x="3695" y="1004557"/>
                  </a:lnTo>
                  <a:lnTo>
                    <a:pt x="13779" y="1019492"/>
                  </a:lnTo>
                  <a:lnTo>
                    <a:pt x="28714" y="1029576"/>
                  </a:lnTo>
                  <a:lnTo>
                    <a:pt x="46990" y="1033272"/>
                  </a:lnTo>
                  <a:lnTo>
                    <a:pt x="234950" y="1033272"/>
                  </a:lnTo>
                  <a:lnTo>
                    <a:pt x="253212" y="1029576"/>
                  </a:lnTo>
                  <a:lnTo>
                    <a:pt x="268160" y="1019492"/>
                  </a:lnTo>
                  <a:lnTo>
                    <a:pt x="278231" y="1004557"/>
                  </a:lnTo>
                  <a:lnTo>
                    <a:pt x="281940" y="986282"/>
                  </a:lnTo>
                  <a:lnTo>
                    <a:pt x="281940" y="583438"/>
                  </a:lnTo>
                  <a:close/>
                </a:path>
                <a:path w="4716780" h="1565275">
                  <a:moveTo>
                    <a:pt x="4716780" y="578866"/>
                  </a:moveTo>
                  <a:lnTo>
                    <a:pt x="4713071" y="560603"/>
                  </a:lnTo>
                  <a:lnTo>
                    <a:pt x="4703000" y="545655"/>
                  </a:lnTo>
                  <a:lnTo>
                    <a:pt x="4688052" y="535584"/>
                  </a:lnTo>
                  <a:lnTo>
                    <a:pt x="4669790" y="531876"/>
                  </a:lnTo>
                  <a:lnTo>
                    <a:pt x="4481830" y="531876"/>
                  </a:lnTo>
                  <a:lnTo>
                    <a:pt x="4463554" y="535584"/>
                  </a:lnTo>
                  <a:lnTo>
                    <a:pt x="4448619" y="545655"/>
                  </a:lnTo>
                  <a:lnTo>
                    <a:pt x="4438535" y="560603"/>
                  </a:lnTo>
                  <a:lnTo>
                    <a:pt x="4434840" y="578866"/>
                  </a:lnTo>
                  <a:lnTo>
                    <a:pt x="4434840" y="981710"/>
                  </a:lnTo>
                  <a:lnTo>
                    <a:pt x="4438535" y="999985"/>
                  </a:lnTo>
                  <a:lnTo>
                    <a:pt x="4448619" y="1014933"/>
                  </a:lnTo>
                  <a:lnTo>
                    <a:pt x="4463554" y="1025004"/>
                  </a:lnTo>
                  <a:lnTo>
                    <a:pt x="4481830" y="1028700"/>
                  </a:lnTo>
                  <a:lnTo>
                    <a:pt x="4669790" y="1028700"/>
                  </a:lnTo>
                  <a:lnTo>
                    <a:pt x="4688052" y="1025004"/>
                  </a:lnTo>
                  <a:lnTo>
                    <a:pt x="4703000" y="1014920"/>
                  </a:lnTo>
                  <a:lnTo>
                    <a:pt x="4713071" y="999985"/>
                  </a:lnTo>
                  <a:lnTo>
                    <a:pt x="4716780" y="981710"/>
                  </a:lnTo>
                  <a:lnTo>
                    <a:pt x="4716780" y="578866"/>
                  </a:lnTo>
                  <a:close/>
                </a:path>
                <a:path w="4716780" h="1565275">
                  <a:moveTo>
                    <a:pt x="4716780" y="46990"/>
                  </a:moveTo>
                  <a:lnTo>
                    <a:pt x="4713071" y="28727"/>
                  </a:lnTo>
                  <a:lnTo>
                    <a:pt x="4703000" y="13779"/>
                  </a:lnTo>
                  <a:lnTo>
                    <a:pt x="4688052" y="3708"/>
                  </a:lnTo>
                  <a:lnTo>
                    <a:pt x="4669790" y="0"/>
                  </a:lnTo>
                  <a:lnTo>
                    <a:pt x="4481830" y="0"/>
                  </a:lnTo>
                  <a:lnTo>
                    <a:pt x="4463554" y="3708"/>
                  </a:lnTo>
                  <a:lnTo>
                    <a:pt x="4448619" y="13779"/>
                  </a:lnTo>
                  <a:lnTo>
                    <a:pt x="4438535" y="28727"/>
                  </a:lnTo>
                  <a:lnTo>
                    <a:pt x="4434840" y="46990"/>
                  </a:lnTo>
                  <a:lnTo>
                    <a:pt x="4434840" y="451358"/>
                  </a:lnTo>
                  <a:lnTo>
                    <a:pt x="4438535" y="469633"/>
                  </a:lnTo>
                  <a:lnTo>
                    <a:pt x="4448619" y="484568"/>
                  </a:lnTo>
                  <a:lnTo>
                    <a:pt x="4463554" y="494652"/>
                  </a:lnTo>
                  <a:lnTo>
                    <a:pt x="4481830" y="498348"/>
                  </a:lnTo>
                  <a:lnTo>
                    <a:pt x="4669790" y="498348"/>
                  </a:lnTo>
                  <a:lnTo>
                    <a:pt x="4688052" y="494652"/>
                  </a:lnTo>
                  <a:lnTo>
                    <a:pt x="4703000" y="484568"/>
                  </a:lnTo>
                  <a:lnTo>
                    <a:pt x="4713071" y="469633"/>
                  </a:lnTo>
                  <a:lnTo>
                    <a:pt x="4716780" y="451358"/>
                  </a:lnTo>
                  <a:lnTo>
                    <a:pt x="4716780" y="4699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07514" y="1477517"/>
              <a:ext cx="281940" cy="498475"/>
            </a:xfrm>
            <a:custGeom>
              <a:avLst/>
              <a:gdLst/>
              <a:ahLst/>
              <a:cxnLst/>
              <a:rect l="l" t="t" r="r" b="b"/>
              <a:pathLst>
                <a:path w="281939" h="498475">
                  <a:moveTo>
                    <a:pt x="234950" y="0"/>
                  </a:moveTo>
                  <a:lnTo>
                    <a:pt x="46990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90"/>
                  </a:lnTo>
                  <a:lnTo>
                    <a:pt x="0" y="451358"/>
                  </a:lnTo>
                  <a:lnTo>
                    <a:pt x="3698" y="469630"/>
                  </a:lnTo>
                  <a:lnTo>
                    <a:pt x="13779" y="484568"/>
                  </a:lnTo>
                  <a:lnTo>
                    <a:pt x="28717" y="494649"/>
                  </a:lnTo>
                  <a:lnTo>
                    <a:pt x="46990" y="498348"/>
                  </a:lnTo>
                  <a:lnTo>
                    <a:pt x="234950" y="498348"/>
                  </a:lnTo>
                  <a:lnTo>
                    <a:pt x="253222" y="494649"/>
                  </a:lnTo>
                  <a:lnTo>
                    <a:pt x="268160" y="484568"/>
                  </a:lnTo>
                  <a:lnTo>
                    <a:pt x="278241" y="469630"/>
                  </a:lnTo>
                  <a:lnTo>
                    <a:pt x="281940" y="451358"/>
                  </a:lnTo>
                  <a:lnTo>
                    <a:pt x="281940" y="46990"/>
                  </a:lnTo>
                  <a:lnTo>
                    <a:pt x="278241" y="28717"/>
                  </a:lnTo>
                  <a:lnTo>
                    <a:pt x="268160" y="13779"/>
                  </a:lnTo>
                  <a:lnTo>
                    <a:pt x="253222" y="3698"/>
                  </a:lnTo>
                  <a:lnTo>
                    <a:pt x="234950" y="0"/>
                  </a:lnTo>
                  <a:close/>
                </a:path>
              </a:pathLst>
            </a:custGeom>
            <a:solidFill>
              <a:srgbClr val="21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57044" y="1510283"/>
              <a:ext cx="4630420" cy="431800"/>
            </a:xfrm>
            <a:custGeom>
              <a:avLst/>
              <a:gdLst/>
              <a:ahLst/>
              <a:cxnLst/>
              <a:rect l="l" t="t" r="r" b="b"/>
              <a:pathLst>
                <a:path w="4630420" h="431800">
                  <a:moveTo>
                    <a:pt x="4558030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1"/>
                  </a:lnTo>
                  <a:lnTo>
                    <a:pt x="0" y="359410"/>
                  </a:lnTo>
                  <a:lnTo>
                    <a:pt x="5641" y="387411"/>
                  </a:lnTo>
                  <a:lnTo>
                    <a:pt x="21034" y="410257"/>
                  </a:lnTo>
                  <a:lnTo>
                    <a:pt x="43880" y="425650"/>
                  </a:lnTo>
                  <a:lnTo>
                    <a:pt x="71881" y="431291"/>
                  </a:lnTo>
                  <a:lnTo>
                    <a:pt x="4558030" y="431291"/>
                  </a:lnTo>
                  <a:lnTo>
                    <a:pt x="4586031" y="425650"/>
                  </a:lnTo>
                  <a:lnTo>
                    <a:pt x="4608877" y="410257"/>
                  </a:lnTo>
                  <a:lnTo>
                    <a:pt x="4624270" y="387411"/>
                  </a:lnTo>
                  <a:lnTo>
                    <a:pt x="4629911" y="359410"/>
                  </a:lnTo>
                  <a:lnTo>
                    <a:pt x="4629911" y="71881"/>
                  </a:lnTo>
                  <a:lnTo>
                    <a:pt x="4624270" y="43880"/>
                  </a:lnTo>
                  <a:lnTo>
                    <a:pt x="4608877" y="21034"/>
                  </a:lnTo>
                  <a:lnTo>
                    <a:pt x="4586031" y="5641"/>
                  </a:lnTo>
                  <a:lnTo>
                    <a:pt x="45580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57044" y="1510283"/>
              <a:ext cx="4630420" cy="431800"/>
            </a:xfrm>
            <a:custGeom>
              <a:avLst/>
              <a:gdLst/>
              <a:ahLst/>
              <a:cxnLst/>
              <a:rect l="l" t="t" r="r" b="b"/>
              <a:pathLst>
                <a:path w="4630420" h="431800">
                  <a:moveTo>
                    <a:pt x="0" y="71881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4558030" y="0"/>
                  </a:lnTo>
                  <a:lnTo>
                    <a:pt x="4586031" y="5641"/>
                  </a:lnTo>
                  <a:lnTo>
                    <a:pt x="4608877" y="21034"/>
                  </a:lnTo>
                  <a:lnTo>
                    <a:pt x="4624270" y="43880"/>
                  </a:lnTo>
                  <a:lnTo>
                    <a:pt x="4629911" y="71881"/>
                  </a:lnTo>
                  <a:lnTo>
                    <a:pt x="4629911" y="359410"/>
                  </a:lnTo>
                  <a:lnTo>
                    <a:pt x="4624270" y="387411"/>
                  </a:lnTo>
                  <a:lnTo>
                    <a:pt x="4608877" y="410257"/>
                  </a:lnTo>
                  <a:lnTo>
                    <a:pt x="4586031" y="425650"/>
                  </a:lnTo>
                  <a:lnTo>
                    <a:pt x="4558030" y="431291"/>
                  </a:lnTo>
                  <a:lnTo>
                    <a:pt x="71881" y="431291"/>
                  </a:lnTo>
                  <a:lnTo>
                    <a:pt x="43880" y="425650"/>
                  </a:lnTo>
                  <a:lnTo>
                    <a:pt x="21034" y="410257"/>
                  </a:lnTo>
                  <a:lnTo>
                    <a:pt x="5641" y="387411"/>
                  </a:lnTo>
                  <a:lnTo>
                    <a:pt x="0" y="359410"/>
                  </a:lnTo>
                  <a:lnTo>
                    <a:pt x="0" y="71881"/>
                  </a:lnTo>
                  <a:close/>
                </a:path>
              </a:pathLst>
            </a:custGeom>
            <a:ln w="3175">
              <a:solidFill>
                <a:srgbClr val="6C46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57044" y="2046731"/>
              <a:ext cx="4630420" cy="429895"/>
            </a:xfrm>
            <a:custGeom>
              <a:avLst/>
              <a:gdLst/>
              <a:ahLst/>
              <a:cxnLst/>
              <a:rect l="l" t="t" r="r" b="b"/>
              <a:pathLst>
                <a:path w="4630420" h="429894">
                  <a:moveTo>
                    <a:pt x="4558283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4558283" y="429768"/>
                  </a:lnTo>
                  <a:lnTo>
                    <a:pt x="4586138" y="424130"/>
                  </a:lnTo>
                  <a:lnTo>
                    <a:pt x="4608909" y="408765"/>
                  </a:lnTo>
                  <a:lnTo>
                    <a:pt x="4624274" y="385994"/>
                  </a:lnTo>
                  <a:lnTo>
                    <a:pt x="4629911" y="358140"/>
                  </a:lnTo>
                  <a:lnTo>
                    <a:pt x="4629911" y="71628"/>
                  </a:lnTo>
                  <a:lnTo>
                    <a:pt x="4624274" y="43773"/>
                  </a:lnTo>
                  <a:lnTo>
                    <a:pt x="4608909" y="21002"/>
                  </a:lnTo>
                  <a:lnTo>
                    <a:pt x="4586138" y="5637"/>
                  </a:lnTo>
                  <a:lnTo>
                    <a:pt x="45582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57044" y="2046731"/>
              <a:ext cx="4630420" cy="429895"/>
            </a:xfrm>
            <a:custGeom>
              <a:avLst/>
              <a:gdLst/>
              <a:ahLst/>
              <a:cxnLst/>
              <a:rect l="l" t="t" r="r" b="b"/>
              <a:pathLst>
                <a:path w="4630420" h="429894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4558283" y="0"/>
                  </a:lnTo>
                  <a:lnTo>
                    <a:pt x="4586138" y="5637"/>
                  </a:lnTo>
                  <a:lnTo>
                    <a:pt x="4608909" y="21002"/>
                  </a:lnTo>
                  <a:lnTo>
                    <a:pt x="4624274" y="43773"/>
                  </a:lnTo>
                  <a:lnTo>
                    <a:pt x="4629911" y="71628"/>
                  </a:lnTo>
                  <a:lnTo>
                    <a:pt x="4629911" y="358140"/>
                  </a:lnTo>
                  <a:lnTo>
                    <a:pt x="4624274" y="385994"/>
                  </a:lnTo>
                  <a:lnTo>
                    <a:pt x="4608909" y="408765"/>
                  </a:lnTo>
                  <a:lnTo>
                    <a:pt x="4586138" y="424130"/>
                  </a:lnTo>
                  <a:lnTo>
                    <a:pt x="4558283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3175">
              <a:solidFill>
                <a:srgbClr val="6C46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57044" y="2581655"/>
              <a:ext cx="4630420" cy="429895"/>
            </a:xfrm>
            <a:custGeom>
              <a:avLst/>
              <a:gdLst/>
              <a:ahLst/>
              <a:cxnLst/>
              <a:rect l="l" t="t" r="r" b="b"/>
              <a:pathLst>
                <a:path w="4630420" h="429894">
                  <a:moveTo>
                    <a:pt x="4558283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7"/>
                  </a:lnTo>
                  <a:lnTo>
                    <a:pt x="0" y="358139"/>
                  </a:lnTo>
                  <a:lnTo>
                    <a:pt x="5637" y="385994"/>
                  </a:lnTo>
                  <a:lnTo>
                    <a:pt x="21002" y="408765"/>
                  </a:lnTo>
                  <a:lnTo>
                    <a:pt x="43773" y="424130"/>
                  </a:lnTo>
                  <a:lnTo>
                    <a:pt x="71628" y="429768"/>
                  </a:lnTo>
                  <a:lnTo>
                    <a:pt x="4558283" y="429768"/>
                  </a:lnTo>
                  <a:lnTo>
                    <a:pt x="4586138" y="424130"/>
                  </a:lnTo>
                  <a:lnTo>
                    <a:pt x="4608909" y="408765"/>
                  </a:lnTo>
                  <a:lnTo>
                    <a:pt x="4624274" y="385994"/>
                  </a:lnTo>
                  <a:lnTo>
                    <a:pt x="4629911" y="358139"/>
                  </a:lnTo>
                  <a:lnTo>
                    <a:pt x="4629911" y="71627"/>
                  </a:lnTo>
                  <a:lnTo>
                    <a:pt x="4624274" y="43773"/>
                  </a:lnTo>
                  <a:lnTo>
                    <a:pt x="4608909" y="21002"/>
                  </a:lnTo>
                  <a:lnTo>
                    <a:pt x="4586138" y="5637"/>
                  </a:lnTo>
                  <a:lnTo>
                    <a:pt x="45582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57044" y="2581655"/>
              <a:ext cx="4630420" cy="429895"/>
            </a:xfrm>
            <a:custGeom>
              <a:avLst/>
              <a:gdLst/>
              <a:ahLst/>
              <a:cxnLst/>
              <a:rect l="l" t="t" r="r" b="b"/>
              <a:pathLst>
                <a:path w="4630420" h="429894">
                  <a:moveTo>
                    <a:pt x="0" y="71627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4558283" y="0"/>
                  </a:lnTo>
                  <a:lnTo>
                    <a:pt x="4586138" y="5637"/>
                  </a:lnTo>
                  <a:lnTo>
                    <a:pt x="4608909" y="21002"/>
                  </a:lnTo>
                  <a:lnTo>
                    <a:pt x="4624274" y="43773"/>
                  </a:lnTo>
                  <a:lnTo>
                    <a:pt x="4629911" y="71627"/>
                  </a:lnTo>
                  <a:lnTo>
                    <a:pt x="4629911" y="358139"/>
                  </a:lnTo>
                  <a:lnTo>
                    <a:pt x="4624274" y="385994"/>
                  </a:lnTo>
                  <a:lnTo>
                    <a:pt x="4608909" y="408765"/>
                  </a:lnTo>
                  <a:lnTo>
                    <a:pt x="4586138" y="424130"/>
                  </a:lnTo>
                  <a:lnTo>
                    <a:pt x="4558283" y="429768"/>
                  </a:lnTo>
                  <a:lnTo>
                    <a:pt x="71628" y="429768"/>
                  </a:lnTo>
                  <a:lnTo>
                    <a:pt x="43773" y="424130"/>
                  </a:lnTo>
                  <a:lnTo>
                    <a:pt x="21002" y="408765"/>
                  </a:lnTo>
                  <a:lnTo>
                    <a:pt x="5637" y="385994"/>
                  </a:lnTo>
                  <a:lnTo>
                    <a:pt x="0" y="358139"/>
                  </a:lnTo>
                  <a:lnTo>
                    <a:pt x="0" y="71627"/>
                  </a:lnTo>
                  <a:close/>
                </a:path>
              </a:pathLst>
            </a:custGeom>
            <a:ln w="3175">
              <a:solidFill>
                <a:srgbClr val="6C46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15134" y="3088385"/>
              <a:ext cx="281940" cy="1028700"/>
            </a:xfrm>
            <a:custGeom>
              <a:avLst/>
              <a:gdLst/>
              <a:ahLst/>
              <a:cxnLst/>
              <a:rect l="l" t="t" r="r" b="b"/>
              <a:pathLst>
                <a:path w="281939" h="1028700">
                  <a:moveTo>
                    <a:pt x="281940" y="578866"/>
                  </a:moveTo>
                  <a:lnTo>
                    <a:pt x="278231" y="560603"/>
                  </a:lnTo>
                  <a:lnTo>
                    <a:pt x="268160" y="545668"/>
                  </a:lnTo>
                  <a:lnTo>
                    <a:pt x="253212" y="535584"/>
                  </a:lnTo>
                  <a:lnTo>
                    <a:pt x="234950" y="531876"/>
                  </a:lnTo>
                  <a:lnTo>
                    <a:pt x="46990" y="531876"/>
                  </a:lnTo>
                  <a:lnTo>
                    <a:pt x="28714" y="535584"/>
                  </a:lnTo>
                  <a:lnTo>
                    <a:pt x="13779" y="545668"/>
                  </a:lnTo>
                  <a:lnTo>
                    <a:pt x="3695" y="560603"/>
                  </a:lnTo>
                  <a:lnTo>
                    <a:pt x="0" y="578866"/>
                  </a:lnTo>
                  <a:lnTo>
                    <a:pt x="0" y="981710"/>
                  </a:lnTo>
                  <a:lnTo>
                    <a:pt x="3695" y="1000010"/>
                  </a:lnTo>
                  <a:lnTo>
                    <a:pt x="13779" y="1014945"/>
                  </a:lnTo>
                  <a:lnTo>
                    <a:pt x="28714" y="1025017"/>
                  </a:lnTo>
                  <a:lnTo>
                    <a:pt x="46990" y="1028700"/>
                  </a:lnTo>
                  <a:lnTo>
                    <a:pt x="234950" y="1028700"/>
                  </a:lnTo>
                  <a:lnTo>
                    <a:pt x="253212" y="1025017"/>
                  </a:lnTo>
                  <a:lnTo>
                    <a:pt x="268160" y="1014945"/>
                  </a:lnTo>
                  <a:lnTo>
                    <a:pt x="278231" y="1000010"/>
                  </a:lnTo>
                  <a:lnTo>
                    <a:pt x="281940" y="981710"/>
                  </a:lnTo>
                  <a:lnTo>
                    <a:pt x="281940" y="578866"/>
                  </a:lnTo>
                  <a:close/>
                </a:path>
                <a:path w="281939" h="1028700">
                  <a:moveTo>
                    <a:pt x="281940" y="46990"/>
                  </a:moveTo>
                  <a:lnTo>
                    <a:pt x="278231" y="28727"/>
                  </a:lnTo>
                  <a:lnTo>
                    <a:pt x="268160" y="13779"/>
                  </a:lnTo>
                  <a:lnTo>
                    <a:pt x="253212" y="3708"/>
                  </a:lnTo>
                  <a:lnTo>
                    <a:pt x="234950" y="0"/>
                  </a:lnTo>
                  <a:lnTo>
                    <a:pt x="46990" y="0"/>
                  </a:lnTo>
                  <a:lnTo>
                    <a:pt x="28714" y="3708"/>
                  </a:lnTo>
                  <a:lnTo>
                    <a:pt x="13779" y="13779"/>
                  </a:lnTo>
                  <a:lnTo>
                    <a:pt x="3695" y="28727"/>
                  </a:lnTo>
                  <a:lnTo>
                    <a:pt x="0" y="46990"/>
                  </a:lnTo>
                  <a:lnTo>
                    <a:pt x="0" y="449834"/>
                  </a:lnTo>
                  <a:lnTo>
                    <a:pt x="3695" y="468109"/>
                  </a:lnTo>
                  <a:lnTo>
                    <a:pt x="13779" y="483044"/>
                  </a:lnTo>
                  <a:lnTo>
                    <a:pt x="28714" y="493128"/>
                  </a:lnTo>
                  <a:lnTo>
                    <a:pt x="46990" y="496824"/>
                  </a:lnTo>
                  <a:lnTo>
                    <a:pt x="234950" y="496824"/>
                  </a:lnTo>
                  <a:lnTo>
                    <a:pt x="253212" y="493128"/>
                  </a:lnTo>
                  <a:lnTo>
                    <a:pt x="268160" y="483044"/>
                  </a:lnTo>
                  <a:lnTo>
                    <a:pt x="278231" y="468109"/>
                  </a:lnTo>
                  <a:lnTo>
                    <a:pt x="281940" y="449834"/>
                  </a:lnTo>
                  <a:lnTo>
                    <a:pt x="281940" y="4699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57044" y="3116579"/>
              <a:ext cx="4630420" cy="431800"/>
            </a:xfrm>
            <a:custGeom>
              <a:avLst/>
              <a:gdLst/>
              <a:ahLst/>
              <a:cxnLst/>
              <a:rect l="l" t="t" r="r" b="b"/>
              <a:pathLst>
                <a:path w="4630420" h="431800">
                  <a:moveTo>
                    <a:pt x="4558030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1"/>
                  </a:lnTo>
                  <a:lnTo>
                    <a:pt x="0" y="359409"/>
                  </a:lnTo>
                  <a:lnTo>
                    <a:pt x="5641" y="387411"/>
                  </a:lnTo>
                  <a:lnTo>
                    <a:pt x="21034" y="410257"/>
                  </a:lnTo>
                  <a:lnTo>
                    <a:pt x="43880" y="425650"/>
                  </a:lnTo>
                  <a:lnTo>
                    <a:pt x="71881" y="431291"/>
                  </a:lnTo>
                  <a:lnTo>
                    <a:pt x="4558030" y="431291"/>
                  </a:lnTo>
                  <a:lnTo>
                    <a:pt x="4586031" y="425650"/>
                  </a:lnTo>
                  <a:lnTo>
                    <a:pt x="4608877" y="410257"/>
                  </a:lnTo>
                  <a:lnTo>
                    <a:pt x="4624270" y="387411"/>
                  </a:lnTo>
                  <a:lnTo>
                    <a:pt x="4629911" y="359409"/>
                  </a:lnTo>
                  <a:lnTo>
                    <a:pt x="4629911" y="71881"/>
                  </a:lnTo>
                  <a:lnTo>
                    <a:pt x="4624270" y="43880"/>
                  </a:lnTo>
                  <a:lnTo>
                    <a:pt x="4608877" y="21034"/>
                  </a:lnTo>
                  <a:lnTo>
                    <a:pt x="4586031" y="5641"/>
                  </a:lnTo>
                  <a:lnTo>
                    <a:pt x="45580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57044" y="3116579"/>
              <a:ext cx="4630420" cy="431800"/>
            </a:xfrm>
            <a:custGeom>
              <a:avLst/>
              <a:gdLst/>
              <a:ahLst/>
              <a:cxnLst/>
              <a:rect l="l" t="t" r="r" b="b"/>
              <a:pathLst>
                <a:path w="4630420" h="431800">
                  <a:moveTo>
                    <a:pt x="0" y="71881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4558030" y="0"/>
                  </a:lnTo>
                  <a:lnTo>
                    <a:pt x="4586031" y="5641"/>
                  </a:lnTo>
                  <a:lnTo>
                    <a:pt x="4608877" y="21034"/>
                  </a:lnTo>
                  <a:lnTo>
                    <a:pt x="4624270" y="43880"/>
                  </a:lnTo>
                  <a:lnTo>
                    <a:pt x="4629911" y="71881"/>
                  </a:lnTo>
                  <a:lnTo>
                    <a:pt x="4629911" y="359409"/>
                  </a:lnTo>
                  <a:lnTo>
                    <a:pt x="4624270" y="387411"/>
                  </a:lnTo>
                  <a:lnTo>
                    <a:pt x="4608877" y="410257"/>
                  </a:lnTo>
                  <a:lnTo>
                    <a:pt x="4586031" y="425650"/>
                  </a:lnTo>
                  <a:lnTo>
                    <a:pt x="4558030" y="431291"/>
                  </a:lnTo>
                  <a:lnTo>
                    <a:pt x="71881" y="431291"/>
                  </a:lnTo>
                  <a:lnTo>
                    <a:pt x="43880" y="425650"/>
                  </a:lnTo>
                  <a:lnTo>
                    <a:pt x="21034" y="410257"/>
                  </a:lnTo>
                  <a:lnTo>
                    <a:pt x="5641" y="387411"/>
                  </a:lnTo>
                  <a:lnTo>
                    <a:pt x="0" y="359409"/>
                  </a:lnTo>
                  <a:lnTo>
                    <a:pt x="0" y="71881"/>
                  </a:lnTo>
                  <a:close/>
                </a:path>
              </a:pathLst>
            </a:custGeom>
            <a:ln w="3175">
              <a:solidFill>
                <a:srgbClr val="6C46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57044" y="3653027"/>
              <a:ext cx="4630420" cy="429895"/>
            </a:xfrm>
            <a:custGeom>
              <a:avLst/>
              <a:gdLst/>
              <a:ahLst/>
              <a:cxnLst/>
              <a:rect l="l" t="t" r="r" b="b"/>
              <a:pathLst>
                <a:path w="4630420" h="429895">
                  <a:moveTo>
                    <a:pt x="4558283" y="0"/>
                  </a:moveTo>
                  <a:lnTo>
                    <a:pt x="71628" y="0"/>
                  </a:lnTo>
                  <a:lnTo>
                    <a:pt x="43773" y="5637"/>
                  </a:lnTo>
                  <a:lnTo>
                    <a:pt x="21002" y="21002"/>
                  </a:lnTo>
                  <a:lnTo>
                    <a:pt x="5637" y="43773"/>
                  </a:lnTo>
                  <a:lnTo>
                    <a:pt x="0" y="71628"/>
                  </a:lnTo>
                  <a:lnTo>
                    <a:pt x="0" y="358140"/>
                  </a:lnTo>
                  <a:lnTo>
                    <a:pt x="5637" y="386021"/>
                  </a:lnTo>
                  <a:lnTo>
                    <a:pt x="21002" y="408789"/>
                  </a:lnTo>
                  <a:lnTo>
                    <a:pt x="43773" y="424139"/>
                  </a:lnTo>
                  <a:lnTo>
                    <a:pt x="71628" y="429768"/>
                  </a:lnTo>
                  <a:lnTo>
                    <a:pt x="4558283" y="429768"/>
                  </a:lnTo>
                  <a:lnTo>
                    <a:pt x="4586138" y="424139"/>
                  </a:lnTo>
                  <a:lnTo>
                    <a:pt x="4608909" y="408789"/>
                  </a:lnTo>
                  <a:lnTo>
                    <a:pt x="4624274" y="386021"/>
                  </a:lnTo>
                  <a:lnTo>
                    <a:pt x="4629911" y="358140"/>
                  </a:lnTo>
                  <a:lnTo>
                    <a:pt x="4629911" y="71628"/>
                  </a:lnTo>
                  <a:lnTo>
                    <a:pt x="4624274" y="43773"/>
                  </a:lnTo>
                  <a:lnTo>
                    <a:pt x="4608909" y="21002"/>
                  </a:lnTo>
                  <a:lnTo>
                    <a:pt x="4586138" y="5637"/>
                  </a:lnTo>
                  <a:lnTo>
                    <a:pt x="45582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57044" y="3653027"/>
              <a:ext cx="4630420" cy="429895"/>
            </a:xfrm>
            <a:custGeom>
              <a:avLst/>
              <a:gdLst/>
              <a:ahLst/>
              <a:cxnLst/>
              <a:rect l="l" t="t" r="r" b="b"/>
              <a:pathLst>
                <a:path w="4630420" h="4298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8" y="0"/>
                  </a:lnTo>
                  <a:lnTo>
                    <a:pt x="4558283" y="0"/>
                  </a:lnTo>
                  <a:lnTo>
                    <a:pt x="4586138" y="5637"/>
                  </a:lnTo>
                  <a:lnTo>
                    <a:pt x="4608909" y="21002"/>
                  </a:lnTo>
                  <a:lnTo>
                    <a:pt x="4624274" y="43773"/>
                  </a:lnTo>
                  <a:lnTo>
                    <a:pt x="4629911" y="71628"/>
                  </a:lnTo>
                  <a:lnTo>
                    <a:pt x="4629911" y="358140"/>
                  </a:lnTo>
                  <a:lnTo>
                    <a:pt x="4624274" y="386021"/>
                  </a:lnTo>
                  <a:lnTo>
                    <a:pt x="4608909" y="408789"/>
                  </a:lnTo>
                  <a:lnTo>
                    <a:pt x="4586138" y="424139"/>
                  </a:lnTo>
                  <a:lnTo>
                    <a:pt x="4558283" y="429768"/>
                  </a:lnTo>
                  <a:lnTo>
                    <a:pt x="71628" y="429768"/>
                  </a:lnTo>
                  <a:lnTo>
                    <a:pt x="43773" y="424139"/>
                  </a:lnTo>
                  <a:lnTo>
                    <a:pt x="21002" y="408789"/>
                  </a:lnTo>
                  <a:lnTo>
                    <a:pt x="5637" y="386021"/>
                  </a:lnTo>
                  <a:lnTo>
                    <a:pt x="0" y="358140"/>
                  </a:lnTo>
                  <a:lnTo>
                    <a:pt x="0" y="71628"/>
                  </a:lnTo>
                  <a:close/>
                </a:path>
              </a:pathLst>
            </a:custGeom>
            <a:ln w="3175">
              <a:solidFill>
                <a:srgbClr val="6C46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8739" y="598366"/>
            <a:ext cx="6071870" cy="33851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45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Model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Development</a:t>
            </a:r>
            <a:r>
              <a:rPr sz="16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&amp;</a:t>
            </a:r>
            <a:r>
              <a:rPr sz="16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Algoritham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400" b="1" dirty="0">
                <a:latin typeface="Arial"/>
                <a:cs typeface="Arial"/>
              </a:rPr>
              <a:t>Dataset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Description:</a:t>
            </a:r>
            <a:endParaRPr sz="1400">
              <a:latin typeface="Arial"/>
              <a:cs typeface="Arial"/>
            </a:endParaRPr>
          </a:p>
          <a:p>
            <a:pPr marL="2969895" marR="5080" indent="-40640" algn="ctr">
              <a:lnSpc>
                <a:spcPct val="251100"/>
              </a:lnSpc>
              <a:spcBef>
                <a:spcPts val="1080"/>
              </a:spcBef>
            </a:pPr>
            <a:r>
              <a:rPr sz="1400" spc="-5" dirty="0">
                <a:latin typeface="Times New Roman"/>
                <a:cs typeface="Times New Roman"/>
              </a:rPr>
              <a:t>The </a:t>
            </a:r>
            <a:r>
              <a:rPr sz="1400" dirty="0">
                <a:latin typeface="Times New Roman"/>
                <a:cs typeface="Times New Roman"/>
              </a:rPr>
              <a:t>dataset contains on the text </a:t>
            </a:r>
            <a:r>
              <a:rPr sz="1400" spc="-5" dirty="0">
                <a:latin typeface="Times New Roman"/>
                <a:cs typeface="Times New Roman"/>
              </a:rPr>
              <a:t>format.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Memory </a:t>
            </a:r>
            <a:r>
              <a:rPr sz="1400" dirty="0">
                <a:latin typeface="Times New Roman"/>
                <a:cs typeface="Times New Roman"/>
              </a:rPr>
              <a:t>usage: 87.2+ </a:t>
            </a:r>
            <a:r>
              <a:rPr sz="1400" spc="-5" dirty="0">
                <a:latin typeface="Times New Roman"/>
                <a:cs typeface="Times New Roman"/>
              </a:rPr>
              <a:t>KB </a:t>
            </a:r>
            <a:r>
              <a:rPr sz="1400" dirty="0">
                <a:latin typeface="Times New Roman"/>
                <a:cs typeface="Times New Roman"/>
              </a:rPr>
              <a:t>of data </a:t>
            </a:r>
            <a:r>
              <a:rPr sz="1400" spc="-5" dirty="0">
                <a:latin typeface="Times New Roman"/>
                <a:cs typeface="Times New Roman"/>
              </a:rPr>
              <a:t>was </a:t>
            </a:r>
            <a:r>
              <a:rPr sz="1400" dirty="0">
                <a:latin typeface="Times New Roman"/>
                <a:cs typeface="Times New Roman"/>
              </a:rPr>
              <a:t>used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Categorized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into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two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classes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imes New Roman"/>
              <a:cs typeface="Times New Roman"/>
            </a:endParaRPr>
          </a:p>
          <a:p>
            <a:pPr marL="2917825" algn="ctr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Ham,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spam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2911475" algn="ctr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Each</a:t>
            </a:r>
            <a:r>
              <a:rPr sz="1400" dirty="0">
                <a:latin typeface="Times New Roman"/>
                <a:cs typeface="Times New Roman"/>
              </a:rPr>
              <a:t> classes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has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5572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rows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x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5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columns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1879" y="94234"/>
            <a:ext cx="7358380" cy="455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6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r>
              <a:rPr sz="16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Development</a:t>
            </a:r>
            <a:r>
              <a:rPr sz="1600" b="1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 Algorithm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Dataset Description</a:t>
            </a:r>
            <a:endParaRPr sz="1600">
              <a:latin typeface="Times New Roman"/>
              <a:cs typeface="Times New Roman"/>
            </a:endParaRPr>
          </a:p>
          <a:p>
            <a:pPr marL="299085" marR="14604" indent="-28702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299720" algn="l"/>
              </a:tabLst>
            </a:pPr>
            <a:r>
              <a:rPr sz="1600" spc="-5" dirty="0">
                <a:latin typeface="Times New Roman"/>
                <a:cs typeface="Times New Roman"/>
              </a:rPr>
              <a:t>We’ll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work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with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Email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Spam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Classification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Dataset</a:t>
            </a:r>
            <a:r>
              <a:rPr sz="1600" spc="-5" dirty="0">
                <a:latin typeface="Times New Roman"/>
                <a:cs typeface="Times New Roman"/>
              </a:rPr>
              <a:t>,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which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contains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information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about </a:t>
            </a:r>
            <a:r>
              <a:rPr sz="1600" spc="-5" dirty="0">
                <a:latin typeface="Times New Roman"/>
                <a:cs typeface="Times New Roman"/>
              </a:rPr>
              <a:t>5,172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emails.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dataset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available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CSV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format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includes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labels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  <a:hlinkClick r:id="rId4"/>
              </a:rPr>
              <a:t>indicating</a:t>
            </a:r>
            <a:r>
              <a:rPr sz="1600" spc="20" dirty="0">
                <a:latin typeface="Times New Roman"/>
                <a:cs typeface="Times New Roman"/>
                <a:hlinkClick r:id="rId4"/>
              </a:rPr>
              <a:t> 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whether</a:t>
            </a:r>
            <a:r>
              <a:rPr sz="1600" spc="10" dirty="0">
                <a:latin typeface="Times New Roman"/>
                <a:cs typeface="Times New Roman"/>
                <a:hlinkClick r:id="rId4"/>
              </a:rPr>
              <a:t> 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each</a:t>
            </a:r>
            <a:r>
              <a:rPr sz="1600" spc="15" dirty="0">
                <a:latin typeface="Times New Roman"/>
                <a:cs typeface="Times New Roman"/>
                <a:hlinkClick r:id="rId4"/>
              </a:rPr>
              <a:t> </a:t>
            </a:r>
            <a:r>
              <a:rPr sz="1600" spc="-10" dirty="0">
                <a:latin typeface="Times New Roman"/>
                <a:cs typeface="Times New Roman"/>
                <a:hlinkClick r:id="rId4"/>
              </a:rPr>
              <a:t>email</a:t>
            </a:r>
            <a:r>
              <a:rPr sz="1600" spc="70" dirty="0">
                <a:latin typeface="Times New Roman"/>
                <a:cs typeface="Times New Roman"/>
                <a:hlinkClick r:id="rId4"/>
              </a:rPr>
              <a:t> 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is</a:t>
            </a:r>
            <a:r>
              <a:rPr sz="1600" spc="15" dirty="0">
                <a:latin typeface="Times New Roman"/>
                <a:cs typeface="Times New Roman"/>
                <a:hlinkClick r:id="rId4"/>
              </a:rPr>
              <a:t> </a:t>
            </a:r>
            <a:r>
              <a:rPr sz="1600" spc="-5" dirty="0">
                <a:latin typeface="Times New Roman"/>
                <a:cs typeface="Times New Roman"/>
                <a:hlinkClick r:id="rId4"/>
              </a:rPr>
              <a:t>spam</a:t>
            </a:r>
            <a:r>
              <a:rPr sz="1600" spc="10" dirty="0">
                <a:latin typeface="Times New Roman"/>
                <a:cs typeface="Times New Roman"/>
                <a:hlinkClick r:id="rId4"/>
              </a:rPr>
              <a:t> </a:t>
            </a:r>
            <a:r>
              <a:rPr sz="1600" dirty="0">
                <a:latin typeface="Times New Roman"/>
                <a:cs typeface="Times New Roman"/>
                <a:hlinkClick r:id="rId4"/>
              </a:rPr>
              <a:t>or</a:t>
            </a:r>
            <a:r>
              <a:rPr sz="1600" spc="10" dirty="0">
                <a:latin typeface="Times New Roman"/>
                <a:cs typeface="Times New Roman"/>
                <a:hlinkClick r:id="rId4"/>
              </a:rPr>
              <a:t> </a:t>
            </a:r>
            <a:r>
              <a:rPr sz="1600" dirty="0">
                <a:latin typeface="Times New Roman"/>
                <a:cs typeface="Times New Roman"/>
                <a:hlinkClick r:id="rId4"/>
              </a:rPr>
              <a:t>not.</a:t>
            </a:r>
            <a:r>
              <a:rPr sz="1600" spc="-25" dirty="0">
                <a:solidFill>
                  <a:srgbClr val="0096A7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You</a:t>
            </a:r>
            <a:r>
              <a:rPr sz="1600" u="heavy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can</a:t>
            </a:r>
            <a:r>
              <a:rPr sz="1600" u="heavy" spc="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find</a:t>
            </a:r>
            <a:r>
              <a:rPr sz="1600" u="heavy" spc="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the</a:t>
            </a:r>
            <a:r>
              <a:rPr sz="1600" u="heavy" spc="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dataset</a:t>
            </a:r>
            <a:r>
              <a:rPr sz="1600" u="heavy" spc="2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on</a:t>
            </a:r>
            <a:r>
              <a:rPr sz="1600" u="heavy" spc="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Kaggle, </a:t>
            </a:r>
            <a:r>
              <a:rPr sz="1600" dirty="0">
                <a:solidFill>
                  <a:srgbClr val="0096A7"/>
                </a:solidFill>
                <a:latin typeface="Times New Roman"/>
                <a:cs typeface="Times New Roman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specifically</a:t>
            </a:r>
            <a:r>
              <a:rPr sz="1600" u="heavy" spc="4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in</a:t>
            </a:r>
            <a:r>
              <a:rPr sz="1600" u="heavy" spc="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the </a:t>
            </a:r>
            <a:r>
              <a:rPr sz="1600" u="heavy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Email</a:t>
            </a:r>
            <a:r>
              <a:rPr sz="1600" u="heavy" spc="6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Spam</a:t>
            </a:r>
            <a:r>
              <a:rPr sz="1600" u="heavy" spc="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Classification</a:t>
            </a:r>
            <a:r>
              <a:rPr sz="1600" u="heavy" spc="4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Dataset</a:t>
            </a:r>
            <a:r>
              <a:rPr sz="1600" u="heavy" spc="-1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6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4"/>
              </a:rPr>
              <a:t>CSV</a:t>
            </a:r>
            <a:endParaRPr sz="16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</a:pPr>
            <a:r>
              <a:rPr sz="16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Data</a:t>
            </a:r>
            <a:r>
              <a:rPr sz="1600" b="1" spc="-20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Cleaning</a:t>
            </a:r>
            <a:endParaRPr sz="1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"/>
              <a:tabLst>
                <a:tab pos="299720" algn="l"/>
              </a:tabLst>
            </a:pP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begin,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load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dataset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CSV file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perform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data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cleaning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ensure</a:t>
            </a:r>
            <a:endParaRPr sz="16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it’s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suitable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analysis.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Here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are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steps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involved:</a:t>
            </a:r>
            <a:endParaRPr sz="1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b="1" dirty="0">
                <a:latin typeface="Times New Roman"/>
                <a:cs typeface="Times New Roman"/>
              </a:rPr>
              <a:t>Load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the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Data</a:t>
            </a:r>
            <a:r>
              <a:rPr sz="1600" spc="-5" dirty="0">
                <a:latin typeface="Times New Roman"/>
                <a:cs typeface="Times New Roman"/>
              </a:rPr>
              <a:t>: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Read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CSV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file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containing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email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data.</a:t>
            </a:r>
            <a:endParaRPr sz="1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b="1" dirty="0">
                <a:latin typeface="Times New Roman"/>
                <a:cs typeface="Times New Roman"/>
              </a:rPr>
              <a:t>Drop Unnecessary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Columns</a:t>
            </a:r>
            <a:r>
              <a:rPr sz="1600" spc="-10" dirty="0">
                <a:latin typeface="Times New Roman"/>
                <a:cs typeface="Times New Roman"/>
              </a:rPr>
              <a:t>: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Remove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any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unnecessary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columns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(e.g.,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‘Unnamed: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2’,</a:t>
            </a:r>
            <a:endParaRPr sz="16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‘Unnamed: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3’,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‘Unnamed: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4’).</a:t>
            </a:r>
            <a:endParaRPr sz="1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Encode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the</a:t>
            </a:r>
            <a:r>
              <a:rPr sz="1600" b="1" spc="2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Target</a:t>
            </a:r>
            <a:r>
              <a:rPr sz="1600" b="1" spc="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Variable</a:t>
            </a:r>
            <a:r>
              <a:rPr sz="1600" spc="-5" dirty="0">
                <a:latin typeface="Times New Roman"/>
                <a:cs typeface="Times New Roman"/>
              </a:rPr>
              <a:t>: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Encode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target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variable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(‘spam’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‘not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spam’)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using</a:t>
            </a:r>
            <a:endParaRPr sz="16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label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encoding.</a:t>
            </a:r>
            <a:endParaRPr sz="1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Handle</a:t>
            </a:r>
            <a:r>
              <a:rPr sz="1600" b="1" spc="2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Missing</a:t>
            </a:r>
            <a:r>
              <a:rPr sz="1600" b="1" spc="25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Values</a:t>
            </a:r>
            <a:r>
              <a:rPr sz="1600" spc="-5" dirty="0">
                <a:latin typeface="Times New Roman"/>
                <a:cs typeface="Times New Roman"/>
              </a:rPr>
              <a:t>: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Check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missing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values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handle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them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appropriately.</a:t>
            </a:r>
            <a:endParaRPr sz="1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600" b="1" spc="-5" dirty="0">
                <a:latin typeface="Times New Roman"/>
                <a:cs typeface="Times New Roman"/>
              </a:rPr>
              <a:t>Remove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Duplicates</a:t>
            </a:r>
            <a:r>
              <a:rPr sz="1600" spc="-5" dirty="0">
                <a:latin typeface="Times New Roman"/>
                <a:cs typeface="Times New Roman"/>
              </a:rPr>
              <a:t>: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Eliminate</a:t>
            </a:r>
            <a:r>
              <a:rPr sz="1600" spc="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duplicate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rows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from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dataset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0758" y="1205668"/>
            <a:ext cx="7996555" cy="27438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355"/>
              </a:spcBef>
            </a:pP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Exploratory</a:t>
            </a:r>
            <a:r>
              <a:rPr sz="1400" b="1" spc="-45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Data</a:t>
            </a:r>
            <a:r>
              <a:rPr sz="1400" b="1" spc="-35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Analysis</a:t>
            </a:r>
            <a:r>
              <a:rPr sz="1400" b="1" spc="-30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(EDA)</a:t>
            </a:r>
            <a:endParaRPr sz="1400">
              <a:latin typeface="Times New Roman"/>
              <a:cs typeface="Times New Roman"/>
            </a:endParaRPr>
          </a:p>
          <a:p>
            <a:pPr marL="329565" marR="5080" indent="-317500">
              <a:lnSpc>
                <a:spcPct val="114999"/>
              </a:lnSpc>
              <a:buFont typeface="Wingdings"/>
              <a:buChar char=""/>
              <a:tabLst>
                <a:tab pos="329565" algn="l"/>
                <a:tab pos="330200" algn="l"/>
              </a:tabLst>
            </a:pPr>
            <a:r>
              <a:rPr sz="1400" spc="-5" dirty="0">
                <a:latin typeface="Times New Roman"/>
                <a:cs typeface="Times New Roman"/>
              </a:rPr>
              <a:t>EDA </a:t>
            </a:r>
            <a:r>
              <a:rPr sz="1400" dirty="0">
                <a:latin typeface="Times New Roman"/>
                <a:cs typeface="Times New Roman"/>
              </a:rPr>
              <a:t>is essential for </a:t>
            </a:r>
            <a:r>
              <a:rPr sz="1400" spc="-5" dirty="0">
                <a:latin typeface="Times New Roman"/>
                <a:cs typeface="Times New Roman"/>
              </a:rPr>
              <a:t>understanding </a:t>
            </a:r>
            <a:r>
              <a:rPr sz="1400" dirty="0">
                <a:latin typeface="Times New Roman"/>
                <a:cs typeface="Times New Roman"/>
              </a:rPr>
              <a:t>the dataset’s characteristics and gaining insights into the </a:t>
            </a:r>
            <a:r>
              <a:rPr sz="1400" spc="-5" dirty="0">
                <a:latin typeface="Times New Roman"/>
                <a:cs typeface="Times New Roman"/>
              </a:rPr>
              <a:t>distribution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spam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 non-spam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emails.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Visualizations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like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pie charts,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histograms,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 pair plots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help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analyze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character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count,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word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count,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sentence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count.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Let’s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take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look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distribution: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"/>
            </a:pPr>
            <a:endParaRPr sz="190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329565" algn="l"/>
                <a:tab pos="3302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Class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Distribution</a:t>
            </a:r>
            <a:r>
              <a:rPr sz="1400" dirty="0">
                <a:latin typeface="Times New Roman"/>
                <a:cs typeface="Times New Roman"/>
              </a:rPr>
              <a:t>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"/>
            </a:pPr>
            <a:endParaRPr sz="1600">
              <a:latin typeface="Times New Roman"/>
              <a:cs typeface="Times New Roman"/>
            </a:endParaRPr>
          </a:p>
          <a:p>
            <a:pPr marL="786765" lvl="1" indent="-305435">
              <a:lnSpc>
                <a:spcPct val="100000"/>
              </a:lnSpc>
              <a:buFont typeface="Wingdings"/>
              <a:buChar char=""/>
              <a:tabLst>
                <a:tab pos="786765" algn="l"/>
                <a:tab pos="787400" algn="l"/>
              </a:tabLst>
            </a:pPr>
            <a:r>
              <a:rPr sz="1200" spc="-5" dirty="0">
                <a:latin typeface="Times New Roman"/>
                <a:cs typeface="Times New Roman"/>
              </a:rPr>
              <a:t>Not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Spam: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emails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1550">
              <a:latin typeface="Times New Roman"/>
              <a:cs typeface="Times New Roman"/>
            </a:endParaRPr>
          </a:p>
          <a:p>
            <a:pPr marL="786765" lvl="1" indent="-305435">
              <a:lnSpc>
                <a:spcPct val="100000"/>
              </a:lnSpc>
              <a:buFont typeface="Wingdings"/>
              <a:buChar char=""/>
              <a:tabLst>
                <a:tab pos="786765" algn="l"/>
                <a:tab pos="787400" algn="l"/>
              </a:tabLst>
            </a:pPr>
            <a:r>
              <a:rPr sz="1200" spc="-5" dirty="0">
                <a:latin typeface="Times New Roman"/>
                <a:cs typeface="Times New Roman"/>
              </a:rPr>
              <a:t>Spam: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emails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1550">
              <a:latin typeface="Times New Roman"/>
              <a:cs typeface="Times New Roman"/>
            </a:endParaRPr>
          </a:p>
          <a:p>
            <a:pPr marL="786765" lvl="1" indent="-305435">
              <a:lnSpc>
                <a:spcPct val="100000"/>
              </a:lnSpc>
              <a:buFont typeface="Wingdings"/>
              <a:buChar char=""/>
              <a:tabLst>
                <a:tab pos="786765" algn="l"/>
                <a:tab pos="787400" algn="l"/>
              </a:tabLst>
            </a:pPr>
            <a:r>
              <a:rPr sz="1200" spc="-5" dirty="0">
                <a:latin typeface="Times New Roman"/>
                <a:cs typeface="Times New Roman"/>
              </a:rPr>
              <a:t>(Visualized</a:t>
            </a:r>
            <a:r>
              <a:rPr sz="1200" dirty="0">
                <a:latin typeface="Times New Roman"/>
                <a:cs typeface="Times New Roman"/>
              </a:rPr>
              <a:t> using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pie </a:t>
            </a:r>
            <a:r>
              <a:rPr sz="1200" spc="-5" dirty="0">
                <a:latin typeface="Times New Roman"/>
                <a:cs typeface="Times New Roman"/>
              </a:rPr>
              <a:t>chart)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spc="-50" dirty="0"/>
              <a:t> </a:t>
            </a:r>
            <a:r>
              <a:rPr dirty="0"/>
              <a:t>Development</a:t>
            </a:r>
          </a:p>
          <a:p>
            <a:pPr marL="4445">
              <a:lnSpc>
                <a:spcPct val="100000"/>
              </a:lnSpc>
              <a:spcBef>
                <a:spcPts val="35"/>
              </a:spcBef>
            </a:pPr>
            <a:endParaRPr sz="1650"/>
          </a:p>
          <a:p>
            <a:pPr marL="334010" marR="5080" indent="-317500">
              <a:lnSpc>
                <a:spcPct val="114999"/>
              </a:lnSpc>
              <a:buFont typeface="Wingdings"/>
              <a:buChar char=""/>
              <a:tabLst>
                <a:tab pos="334645" algn="l"/>
                <a:tab pos="335280" algn="l"/>
              </a:tabLst>
            </a:pP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We’ll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use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machine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learning techniques to build our spam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email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detection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model. Commonly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used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algorithms </a:t>
            </a:r>
            <a:r>
              <a:rPr b="0" spc="-3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include logistic regression,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Naive Bayes,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and neural networks. Feature extraction (e.g., 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TF-IDF)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plays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 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crucial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role</a:t>
            </a:r>
            <a:r>
              <a:rPr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model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training.</a:t>
            </a:r>
          </a:p>
          <a:p>
            <a:pPr marL="4445">
              <a:lnSpc>
                <a:spcPct val="100000"/>
              </a:lnSpc>
              <a:spcBef>
                <a:spcPts val="5"/>
              </a:spcBef>
              <a:buFont typeface="Wingdings"/>
              <a:buChar char=""/>
            </a:pPr>
            <a:endParaRPr sz="19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</a:pPr>
            <a:r>
              <a:rPr dirty="0"/>
              <a:t>Model</a:t>
            </a:r>
            <a:r>
              <a:rPr spc="-15" dirty="0"/>
              <a:t> </a:t>
            </a:r>
            <a:r>
              <a:rPr spc="-5" dirty="0"/>
              <a:t>Evaluation</a:t>
            </a:r>
            <a:r>
              <a:rPr spc="-4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5" dirty="0"/>
              <a:t>Improvement</a:t>
            </a:r>
          </a:p>
          <a:p>
            <a:pPr marL="4445">
              <a:lnSpc>
                <a:spcPct val="100000"/>
              </a:lnSpc>
              <a:spcBef>
                <a:spcPts val="55"/>
              </a:spcBef>
            </a:pPr>
            <a:endParaRPr sz="1850"/>
          </a:p>
          <a:p>
            <a:pPr marL="334010" indent="-317500">
              <a:lnSpc>
                <a:spcPct val="100000"/>
              </a:lnSpc>
              <a:buFont typeface="Wingdings"/>
              <a:buChar char=""/>
              <a:tabLst>
                <a:tab pos="334645" algn="l"/>
                <a:tab pos="335280" algn="l"/>
              </a:tabLst>
            </a:pP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Evaluate</a:t>
            </a:r>
            <a:r>
              <a:rPr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model’s</a:t>
            </a:r>
            <a:r>
              <a:rPr b="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accuracy</a:t>
            </a:r>
            <a:r>
              <a:rPr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on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training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test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data.</a:t>
            </a:r>
            <a:r>
              <a:rPr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Fine-tune</a:t>
            </a:r>
            <a:r>
              <a:rPr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hyper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parameters</a:t>
            </a:r>
            <a:r>
              <a:rPr b="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explore</a:t>
            </a:r>
            <a:r>
              <a:rPr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other</a:t>
            </a:r>
          </a:p>
          <a:p>
            <a:pPr marL="334010">
              <a:lnSpc>
                <a:spcPct val="100000"/>
              </a:lnSpc>
              <a:spcBef>
                <a:spcPts val="250"/>
              </a:spcBef>
            </a:pP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techniques</a:t>
            </a:r>
            <a:r>
              <a:rPr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improve</a:t>
            </a:r>
            <a:r>
              <a:rPr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performance.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6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879" y="647446"/>
            <a:ext cx="645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03062"/>
                </a:solidFill>
                <a:latin typeface="Arial"/>
                <a:cs typeface="Arial"/>
              </a:rPr>
              <a:t>Result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4044" y="894588"/>
            <a:ext cx="6915911" cy="38999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6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879" y="645922"/>
            <a:ext cx="5173980" cy="3928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Future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Scope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</a:pPr>
            <a:r>
              <a:rPr sz="16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Emotion</a:t>
            </a:r>
            <a:r>
              <a:rPr sz="1600" b="1" spc="-10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monitoring:</a:t>
            </a:r>
            <a:endParaRPr sz="1600">
              <a:latin typeface="Times New Roman"/>
              <a:cs typeface="Times New Roman"/>
            </a:endParaRPr>
          </a:p>
          <a:p>
            <a:pPr marL="74930" marR="5080" indent="96456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Extend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your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spam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detection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model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analyze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emotional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tone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emails.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Sentiment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analysis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can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help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identify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emotionally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charged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content,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which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may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 </a:t>
            </a:r>
            <a:r>
              <a:rPr sz="1600" spc="-5" dirty="0">
                <a:latin typeface="Times New Roman"/>
                <a:cs typeface="Times New Roman"/>
              </a:rPr>
              <a:t>relevant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user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experience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targeted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marketing.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Therapeutic</a:t>
            </a:r>
            <a:r>
              <a:rPr sz="1600" b="1" spc="15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applications</a:t>
            </a:r>
            <a:endParaRPr sz="1600">
              <a:latin typeface="Times New Roman"/>
              <a:cs typeface="Times New Roman"/>
            </a:endParaRPr>
          </a:p>
          <a:p>
            <a:pPr marL="98933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Investigate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how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your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spam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detection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model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</a:t>
            </a:r>
            <a:endParaRPr sz="160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adapted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therapeutic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purposes.</a:t>
            </a:r>
            <a:r>
              <a:rPr sz="1600" spc="-5" dirty="0">
                <a:latin typeface="Times New Roman"/>
                <a:cs typeface="Times New Roman"/>
              </a:rPr>
              <a:t> For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example: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</a:pPr>
            <a:r>
              <a:rPr sz="16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Mental Health</a:t>
            </a:r>
            <a:r>
              <a:rPr sz="1600" b="1" spc="5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Support</a:t>
            </a: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  <a:p>
            <a:pPr marL="74930" marR="6350" indent="96456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Use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email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content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identify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signs 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distress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or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mental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health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issues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users.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Provide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appropriate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resources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alerts.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81244" y="1377696"/>
            <a:ext cx="3684270" cy="3766185"/>
            <a:chOff x="5381244" y="1377696"/>
            <a:chExt cx="3684270" cy="37661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1244" y="3659125"/>
              <a:ext cx="3684270" cy="14843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6484" y="1377696"/>
              <a:ext cx="3656075" cy="2292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4901" y="1048588"/>
            <a:ext cx="8084820" cy="233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Wellness</a:t>
            </a:r>
            <a:r>
              <a:rPr sz="1400" b="1" spc="-10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Reminders</a:t>
            </a:r>
            <a:r>
              <a:rPr sz="1400" dirty="0">
                <a:latin typeface="Times New Roman"/>
                <a:cs typeface="Times New Roman"/>
              </a:rPr>
              <a:t>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Send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personalized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wellness </a:t>
            </a:r>
            <a:r>
              <a:rPr sz="1400" spc="-5" dirty="0">
                <a:latin typeface="Times New Roman"/>
                <a:cs typeface="Times New Roman"/>
              </a:rPr>
              <a:t>reminders</a:t>
            </a:r>
            <a:r>
              <a:rPr sz="1400" dirty="0">
                <a:latin typeface="Times New Roman"/>
                <a:cs typeface="Times New Roman"/>
              </a:rPr>
              <a:t> or </a:t>
            </a:r>
            <a:r>
              <a:rPr sz="1400" spc="-5" dirty="0">
                <a:latin typeface="Times New Roman"/>
                <a:cs typeface="Times New Roman"/>
              </a:rPr>
              <a:t>motivational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messages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based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 </a:t>
            </a:r>
            <a:r>
              <a:rPr sz="1400" spc="-5" dirty="0">
                <a:latin typeface="Times New Roman"/>
                <a:cs typeface="Times New Roman"/>
              </a:rPr>
              <a:t>email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content.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Enhanced</a:t>
            </a:r>
            <a:r>
              <a:rPr sz="1400" b="1" spc="-25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Security</a:t>
            </a:r>
            <a:r>
              <a:rPr sz="14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: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Collaborate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with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cyber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security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experts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enhance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email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security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beyond </a:t>
            </a:r>
            <a:r>
              <a:rPr sz="1400" dirty="0">
                <a:latin typeface="Times New Roman"/>
                <a:cs typeface="Times New Roman"/>
              </a:rPr>
              <a:t>spam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detection: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marL="1384300" indent="-305435">
              <a:lnSpc>
                <a:spcPct val="100000"/>
              </a:lnSpc>
              <a:buClr>
                <a:srgbClr val="000000"/>
              </a:buClr>
              <a:buSzPct val="85714"/>
              <a:buFont typeface="Wingdings"/>
              <a:buChar char=""/>
              <a:tabLst>
                <a:tab pos="1383665" algn="l"/>
                <a:tab pos="1384935" algn="l"/>
                <a:tab pos="3121660" algn="l"/>
              </a:tabLst>
            </a:pPr>
            <a:r>
              <a:rPr sz="1400" b="1" dirty="0">
                <a:solidFill>
                  <a:srgbClr val="001F5F"/>
                </a:solidFill>
                <a:latin typeface="Times New Roman"/>
                <a:cs typeface="Times New Roman"/>
              </a:rPr>
              <a:t>Phishing</a:t>
            </a:r>
            <a:r>
              <a:rPr sz="1400" b="1" spc="-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1F5F"/>
                </a:solidFill>
                <a:latin typeface="Times New Roman"/>
                <a:cs typeface="Times New Roman"/>
              </a:rPr>
              <a:t>Detection	</a:t>
            </a:r>
            <a:r>
              <a:rPr sz="1400" dirty="0">
                <a:latin typeface="Times New Roman"/>
                <a:cs typeface="Times New Roman"/>
              </a:rPr>
              <a:t>: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Extend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your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model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identify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phishing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attempts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suspicious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links.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"/>
            </a:pPr>
            <a:endParaRPr sz="2100">
              <a:latin typeface="Times New Roman"/>
              <a:cs typeface="Times New Roman"/>
            </a:endParaRPr>
          </a:p>
          <a:p>
            <a:pPr marL="1384300" indent="-305435">
              <a:lnSpc>
                <a:spcPct val="100000"/>
              </a:lnSpc>
              <a:buClr>
                <a:srgbClr val="000000"/>
              </a:buClr>
              <a:buSzPct val="85714"/>
              <a:buFont typeface="Wingdings"/>
              <a:buChar char=""/>
              <a:tabLst>
                <a:tab pos="1383665" algn="l"/>
                <a:tab pos="1384935" algn="l"/>
                <a:tab pos="3142615" algn="l"/>
              </a:tabLst>
            </a:pPr>
            <a:r>
              <a:rPr sz="1400" b="1" dirty="0">
                <a:solidFill>
                  <a:srgbClr val="001F5F"/>
                </a:solidFill>
                <a:latin typeface="Times New Roman"/>
                <a:cs typeface="Times New Roman"/>
              </a:rPr>
              <a:t>Malware</a:t>
            </a:r>
            <a:r>
              <a:rPr sz="14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1F5F"/>
                </a:solidFill>
                <a:latin typeface="Times New Roman"/>
                <a:cs typeface="Times New Roman"/>
              </a:rPr>
              <a:t>Detection	</a:t>
            </a:r>
            <a:r>
              <a:rPr sz="1400" dirty="0">
                <a:solidFill>
                  <a:srgbClr val="001F5F"/>
                </a:solidFill>
                <a:latin typeface="Times New Roman"/>
                <a:cs typeface="Times New Roman"/>
              </a:rPr>
              <a:t>:</a:t>
            </a:r>
            <a:r>
              <a:rPr sz="1400" spc="-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Analyze </a:t>
            </a:r>
            <a:r>
              <a:rPr sz="1400" dirty="0">
                <a:latin typeface="Times New Roman"/>
                <a:cs typeface="Times New Roman"/>
              </a:rPr>
              <a:t>attachments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potential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malware.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"/>
            </a:pPr>
            <a:endParaRPr sz="2100">
              <a:latin typeface="Times New Roman"/>
              <a:cs typeface="Times New Roman"/>
            </a:endParaRPr>
          </a:p>
          <a:p>
            <a:pPr marL="1384300" indent="-305435">
              <a:lnSpc>
                <a:spcPct val="100000"/>
              </a:lnSpc>
              <a:buClr>
                <a:srgbClr val="000000"/>
              </a:buClr>
              <a:buSzPct val="85714"/>
              <a:buFont typeface="Wingdings"/>
              <a:buChar char=""/>
              <a:tabLst>
                <a:tab pos="1383665" algn="l"/>
                <a:tab pos="1384935" algn="l"/>
                <a:tab pos="3155315" algn="l"/>
              </a:tabLst>
            </a:pPr>
            <a:r>
              <a:rPr sz="1400" b="1" dirty="0">
                <a:solidFill>
                  <a:srgbClr val="001F5F"/>
                </a:solidFill>
                <a:latin typeface="Times New Roman"/>
                <a:cs typeface="Times New Roman"/>
              </a:rPr>
              <a:t>Spoofed </a:t>
            </a:r>
            <a:r>
              <a:rPr sz="1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Emails	</a:t>
            </a:r>
            <a:r>
              <a:rPr sz="1400" dirty="0">
                <a:latin typeface="Times New Roman"/>
                <a:cs typeface="Times New Roman"/>
              </a:rPr>
              <a:t>: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Detect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spoofed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sender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addresses.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6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pic>
        <p:nvPicPr>
          <p:cNvPr id="8" name="Spam Detecting mails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560129"/>
            <a:ext cx="7391400" cy="4157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879" y="645922"/>
            <a:ext cx="5754370" cy="4098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Conclusion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361950" marR="285750" indent="-287020">
              <a:lnSpc>
                <a:spcPct val="150100"/>
              </a:lnSpc>
              <a:buClr>
                <a:srgbClr val="203062"/>
              </a:buClr>
              <a:buFont typeface="Wingdings"/>
              <a:buChar char=""/>
              <a:tabLst>
                <a:tab pos="361315" algn="l"/>
                <a:tab pos="362585" algn="l"/>
              </a:tabLst>
            </a:pPr>
            <a:r>
              <a:rPr sz="1400" dirty="0">
                <a:latin typeface="Times New Roman"/>
                <a:cs typeface="Times New Roman"/>
              </a:rPr>
              <a:t>Building an effective spam </a:t>
            </a:r>
            <a:r>
              <a:rPr sz="1400" spc="-5" dirty="0">
                <a:latin typeface="Times New Roman"/>
                <a:cs typeface="Times New Roman"/>
              </a:rPr>
              <a:t>email </a:t>
            </a:r>
            <a:r>
              <a:rPr sz="1400" dirty="0">
                <a:latin typeface="Times New Roman"/>
                <a:cs typeface="Times New Roman"/>
              </a:rPr>
              <a:t>detection </a:t>
            </a:r>
            <a:r>
              <a:rPr sz="1400" spc="-5" dirty="0">
                <a:latin typeface="Times New Roman"/>
                <a:cs typeface="Times New Roman"/>
              </a:rPr>
              <a:t>model </a:t>
            </a:r>
            <a:r>
              <a:rPr sz="1400" dirty="0">
                <a:latin typeface="Times New Roman"/>
                <a:cs typeface="Times New Roman"/>
              </a:rPr>
              <a:t>involves a series of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crucial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steps,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from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cleaning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exploratory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analysis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model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development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evaluation.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Here’s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summary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our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journey</a:t>
            </a:r>
            <a:endParaRPr sz="1400">
              <a:latin typeface="Times New Roman"/>
              <a:cs typeface="Times New Roman"/>
            </a:endParaRPr>
          </a:p>
          <a:p>
            <a:pPr marL="361950" marR="5080" indent="-287020">
              <a:lnSpc>
                <a:spcPct val="150000"/>
              </a:lnSpc>
              <a:spcBef>
                <a:spcPts val="795"/>
              </a:spcBef>
              <a:buFont typeface="Wingdings"/>
              <a:buChar char=""/>
              <a:tabLst>
                <a:tab pos="361315" algn="l"/>
                <a:tab pos="362585" algn="l"/>
              </a:tabLst>
            </a:pPr>
            <a:r>
              <a:rPr sz="1400" spc="-10" dirty="0">
                <a:latin typeface="Times New Roman"/>
                <a:cs typeface="Times New Roman"/>
              </a:rPr>
              <a:t>We </a:t>
            </a:r>
            <a:r>
              <a:rPr sz="1400" dirty="0">
                <a:latin typeface="Times New Roman"/>
                <a:cs typeface="Times New Roman"/>
              </a:rPr>
              <a:t>loaded the </a:t>
            </a:r>
            <a:r>
              <a:rPr sz="1400" b="1" spc="-5" dirty="0">
                <a:latin typeface="Times New Roman"/>
                <a:cs typeface="Times New Roman"/>
              </a:rPr>
              <a:t>Email </a:t>
            </a:r>
            <a:r>
              <a:rPr sz="1400" b="1" dirty="0">
                <a:latin typeface="Times New Roman"/>
                <a:cs typeface="Times New Roman"/>
              </a:rPr>
              <a:t>Spam </a:t>
            </a:r>
            <a:r>
              <a:rPr sz="1400" b="1" spc="-5" dirty="0">
                <a:latin typeface="Times New Roman"/>
                <a:cs typeface="Times New Roman"/>
              </a:rPr>
              <a:t>Classification </a:t>
            </a:r>
            <a:r>
              <a:rPr sz="1400" b="1" dirty="0">
                <a:latin typeface="Times New Roman"/>
                <a:cs typeface="Times New Roman"/>
              </a:rPr>
              <a:t>Dataset </a:t>
            </a:r>
            <a:r>
              <a:rPr sz="1400" dirty="0">
                <a:latin typeface="Times New Roman"/>
                <a:cs typeface="Times New Roman"/>
              </a:rPr>
              <a:t>containing information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about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5,172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emails.</a:t>
            </a:r>
            <a:endParaRPr sz="1400">
              <a:latin typeface="Times New Roman"/>
              <a:cs typeface="Times New Roman"/>
            </a:endParaRPr>
          </a:p>
          <a:p>
            <a:pPr marL="361950" indent="-287655">
              <a:lnSpc>
                <a:spcPct val="100000"/>
              </a:lnSpc>
              <a:spcBef>
                <a:spcPts val="840"/>
              </a:spcBef>
              <a:buFont typeface="Wingdings"/>
              <a:buChar char=""/>
              <a:tabLst>
                <a:tab pos="361315" algn="l"/>
                <a:tab pos="362585" algn="l"/>
              </a:tabLst>
            </a:pPr>
            <a:r>
              <a:rPr sz="1400" dirty="0">
                <a:latin typeface="Times New Roman"/>
                <a:cs typeface="Times New Roman"/>
              </a:rPr>
              <a:t>Unnecessary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columns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were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dropped,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target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variable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was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encoded.</a:t>
            </a:r>
            <a:endParaRPr sz="1400">
              <a:latin typeface="Times New Roman"/>
              <a:cs typeface="Times New Roman"/>
            </a:endParaRPr>
          </a:p>
          <a:p>
            <a:pPr marL="361950" indent="-287655">
              <a:lnSpc>
                <a:spcPct val="100000"/>
              </a:lnSpc>
              <a:spcBef>
                <a:spcPts val="840"/>
              </a:spcBef>
              <a:buFont typeface="Wingdings"/>
              <a:buChar char=""/>
              <a:tabLst>
                <a:tab pos="361315" algn="l"/>
                <a:tab pos="362585" algn="l"/>
              </a:tabLst>
            </a:pPr>
            <a:r>
              <a:rPr sz="1400" dirty="0">
                <a:latin typeface="Times New Roman"/>
                <a:cs typeface="Times New Roman"/>
              </a:rPr>
              <a:t>Missing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values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were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handled,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duplicate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rows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were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removed.</a:t>
            </a:r>
            <a:endParaRPr sz="1400">
              <a:latin typeface="Times New Roman"/>
              <a:cs typeface="Times New Roman"/>
            </a:endParaRPr>
          </a:p>
          <a:p>
            <a:pPr marL="361950" indent="-287655">
              <a:lnSpc>
                <a:spcPct val="100000"/>
              </a:lnSpc>
              <a:spcBef>
                <a:spcPts val="840"/>
              </a:spcBef>
              <a:buFont typeface="Wingdings"/>
              <a:buChar char=""/>
              <a:tabLst>
                <a:tab pos="361315" algn="l"/>
                <a:tab pos="362585" algn="l"/>
              </a:tabLst>
            </a:pPr>
            <a:r>
              <a:rPr sz="1400" spc="-10" dirty="0">
                <a:latin typeface="Times New Roman"/>
                <a:cs typeface="Times New Roman"/>
              </a:rPr>
              <a:t>We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visualized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distribution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spam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non-spam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emails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using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pie</a:t>
            </a:r>
            <a:endParaRPr sz="1400">
              <a:latin typeface="Times New Roman"/>
              <a:cs typeface="Times New Roman"/>
            </a:endParaRPr>
          </a:p>
          <a:p>
            <a:pPr marL="36195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Times New Roman"/>
                <a:cs typeface="Times New Roman"/>
              </a:rPr>
              <a:t>charts.</a:t>
            </a:r>
            <a:endParaRPr sz="1400">
              <a:latin typeface="Times New Roman"/>
              <a:cs typeface="Times New Roman"/>
            </a:endParaRPr>
          </a:p>
          <a:p>
            <a:pPr marL="361950" indent="-287655">
              <a:lnSpc>
                <a:spcPct val="100000"/>
              </a:lnSpc>
              <a:spcBef>
                <a:spcPts val="840"/>
              </a:spcBef>
              <a:buFont typeface="Wingdings"/>
              <a:buChar char=""/>
              <a:tabLst>
                <a:tab pos="361315" algn="l"/>
                <a:tab pos="362585" algn="l"/>
              </a:tabLst>
            </a:pPr>
            <a:r>
              <a:rPr sz="1400" spc="-5" dirty="0">
                <a:latin typeface="Times New Roman"/>
                <a:cs typeface="Times New Roman"/>
              </a:rPr>
              <a:t>EDA </a:t>
            </a:r>
            <a:r>
              <a:rPr sz="1400" dirty="0">
                <a:latin typeface="Times New Roman"/>
                <a:cs typeface="Times New Roman"/>
              </a:rPr>
              <a:t>helped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understand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dataset’s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characteristics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identify</a:t>
            </a:r>
            <a:endParaRPr sz="1400">
              <a:latin typeface="Times New Roman"/>
              <a:cs typeface="Times New Roman"/>
            </a:endParaRPr>
          </a:p>
          <a:p>
            <a:pPr marL="36195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Times New Roman"/>
                <a:cs typeface="Times New Roman"/>
              </a:rPr>
              <a:t>potential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patterns.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4332" y="1060703"/>
            <a:ext cx="3409188" cy="34091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32357" y="2305557"/>
            <a:ext cx="6472555" cy="78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Disclaimer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content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curated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from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online/offline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resources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used for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educational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purpose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only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3766" y="648411"/>
            <a:ext cx="5337810" cy="1616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03062"/>
                </a:solidFill>
                <a:latin typeface="Arial"/>
                <a:cs typeface="Arial"/>
              </a:rPr>
              <a:t>Reference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Github</a:t>
            </a:r>
            <a:r>
              <a:rPr sz="14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0000"/>
                </a:solidFill>
                <a:latin typeface="Times New Roman"/>
                <a:cs typeface="Times New Roman"/>
              </a:rPr>
              <a:t>link</a:t>
            </a:r>
            <a:endParaRPr sz="1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790"/>
              </a:spcBef>
            </a:pP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https://github.com/MassTamil/NM_Detecting_Spam_mail.git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Youtube</a:t>
            </a:r>
            <a:r>
              <a:rPr sz="14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FF0000"/>
                </a:solidFill>
                <a:latin typeface="Times New Roman"/>
                <a:cs typeface="Times New Roman"/>
              </a:rPr>
              <a:t>link</a:t>
            </a:r>
            <a:endParaRPr sz="1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805"/>
              </a:spcBef>
            </a:pP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https://youtu.be/cNLPt02RwF0?si=P2IxHugi6FZh5Fh1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6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61538" y="2231898"/>
            <a:ext cx="3174491" cy="8930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61538" y="2231898"/>
            <a:ext cx="3175000" cy="893444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1200"/>
              </a:spcBef>
            </a:pPr>
            <a:r>
              <a:rPr sz="3000" b="1" spc="-260" dirty="0">
                <a:latin typeface="Times New Roman"/>
                <a:cs typeface="Times New Roman"/>
              </a:rPr>
              <a:t>T</a:t>
            </a:r>
            <a:r>
              <a:rPr sz="3000" b="1" spc="-445" dirty="0">
                <a:latin typeface="Times New Roman"/>
                <a:cs typeface="Times New Roman"/>
              </a:rPr>
              <a:t>H</a:t>
            </a:r>
            <a:r>
              <a:rPr sz="3000" b="1" spc="-135" dirty="0">
                <a:latin typeface="Times New Roman"/>
                <a:cs typeface="Times New Roman"/>
              </a:rPr>
              <a:t>A</a:t>
            </a:r>
            <a:r>
              <a:rPr sz="3000" b="1" spc="-120" dirty="0">
                <a:latin typeface="Times New Roman"/>
                <a:cs typeface="Times New Roman"/>
              </a:rPr>
              <a:t>N</a:t>
            </a:r>
            <a:r>
              <a:rPr sz="3000" b="1" spc="-305" dirty="0">
                <a:latin typeface="Times New Roman"/>
                <a:cs typeface="Times New Roman"/>
              </a:rPr>
              <a:t>K</a:t>
            </a:r>
            <a:r>
              <a:rPr sz="3000" b="1" spc="-35" dirty="0">
                <a:latin typeface="Times New Roman"/>
                <a:cs typeface="Times New Roman"/>
              </a:rPr>
              <a:t> </a:t>
            </a:r>
            <a:r>
              <a:rPr sz="3000" b="1" spc="-340" dirty="0">
                <a:latin typeface="Times New Roman"/>
                <a:cs typeface="Times New Roman"/>
              </a:rPr>
              <a:t>Y</a:t>
            </a:r>
            <a:r>
              <a:rPr sz="3000" b="1" spc="-350" dirty="0">
                <a:latin typeface="Times New Roman"/>
                <a:cs typeface="Times New Roman"/>
              </a:rPr>
              <a:t>O</a:t>
            </a:r>
            <a:r>
              <a:rPr sz="3000" b="1" spc="-335" dirty="0">
                <a:latin typeface="Times New Roman"/>
                <a:cs typeface="Times New Roman"/>
              </a:rPr>
              <a:t>U</a:t>
            </a:r>
            <a:r>
              <a:rPr sz="3000" b="1" spc="-30" dirty="0">
                <a:latin typeface="Times New Roman"/>
                <a:cs typeface="Times New Roman"/>
              </a:rPr>
              <a:t>!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5231" y="640156"/>
            <a:ext cx="3589020" cy="324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Course</a:t>
            </a:r>
            <a:r>
              <a:rPr sz="1600" b="1" u="heavy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Outline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dirty="0">
                <a:latin typeface="Times New Roman"/>
                <a:cs typeface="Times New Roman"/>
              </a:rPr>
              <a:t>Abstract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790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dirty="0">
                <a:latin typeface="Times New Roman"/>
                <a:cs typeface="Times New Roman"/>
              </a:rPr>
              <a:t>Problem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Statement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spc="-10" dirty="0">
                <a:latin typeface="Times New Roman"/>
                <a:cs typeface="Times New Roman"/>
              </a:rPr>
              <a:t>Aims,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Objective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&amp; Proposed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System/Solution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spc="-5" dirty="0">
                <a:latin typeface="Times New Roman"/>
                <a:cs typeface="Times New Roman"/>
              </a:rPr>
              <a:t>System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Deployment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Approach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dirty="0">
                <a:latin typeface="Times New Roman"/>
                <a:cs typeface="Times New Roman"/>
              </a:rPr>
              <a:t>Model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Development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&amp; </a:t>
            </a:r>
            <a:r>
              <a:rPr sz="1400" spc="-5" dirty="0">
                <a:latin typeface="Times New Roman"/>
                <a:cs typeface="Times New Roman"/>
              </a:rPr>
              <a:t>Algorithm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00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dirty="0">
                <a:latin typeface="Times New Roman"/>
                <a:cs typeface="Times New Roman"/>
              </a:rPr>
              <a:t>Future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Scope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dirty="0">
                <a:latin typeface="Times New Roman"/>
                <a:cs typeface="Times New Roman"/>
              </a:rPr>
              <a:t>Video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Project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dirty="0">
                <a:latin typeface="Times New Roman"/>
                <a:cs typeface="Times New Roman"/>
              </a:rPr>
              <a:t>Conclusion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dirty="0">
                <a:latin typeface="Times New Roman"/>
                <a:cs typeface="Times New Roman"/>
              </a:rPr>
              <a:t>Reference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9881" y="1208274"/>
            <a:ext cx="2971129" cy="27406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3766" y="648411"/>
            <a:ext cx="5143500" cy="3666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Abstract</a:t>
            </a:r>
            <a:endParaRPr sz="1600">
              <a:latin typeface="Arial"/>
              <a:cs typeface="Arial"/>
            </a:endParaRPr>
          </a:p>
          <a:p>
            <a:pPr marL="12700" marR="5080" indent="914400" algn="just">
              <a:lnSpc>
                <a:spcPct val="100000"/>
              </a:lnSpc>
              <a:spcBef>
                <a:spcPts val="1540"/>
              </a:spcBef>
            </a:pP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25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ubiquity</a:t>
            </a:r>
            <a:r>
              <a:rPr sz="1400" spc="229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2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email</a:t>
            </a:r>
            <a:r>
              <a:rPr sz="1400" spc="2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communication</a:t>
            </a:r>
            <a:r>
              <a:rPr sz="1400" spc="2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has</a:t>
            </a:r>
            <a:r>
              <a:rPr sz="1400" spc="2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brought</a:t>
            </a:r>
            <a:r>
              <a:rPr sz="1400" spc="2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forth </a:t>
            </a:r>
            <a:r>
              <a:rPr sz="1400" spc="-34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the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persistent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challenge</a:t>
            </a:r>
            <a:r>
              <a:rPr sz="1400" dirty="0">
                <a:latin typeface="Times New Roman"/>
                <a:cs typeface="Times New Roman"/>
              </a:rPr>
              <a:t> of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spam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messages,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posing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threats</a:t>
            </a:r>
            <a:r>
              <a:rPr sz="1400" dirty="0">
                <a:latin typeface="Times New Roman"/>
                <a:cs typeface="Times New Roman"/>
              </a:rPr>
              <a:t> to</a:t>
            </a:r>
            <a:r>
              <a:rPr sz="1400" spc="3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user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privacy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security. This project endeavors to develop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proficient </a:t>
            </a:r>
            <a:r>
              <a:rPr sz="1400" dirty="0">
                <a:latin typeface="Times New Roman"/>
                <a:cs typeface="Times New Roman"/>
              </a:rPr>
              <a:t> system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detection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dirty="0">
                <a:latin typeface="Times New Roman"/>
                <a:cs typeface="Times New Roman"/>
              </a:rPr>
              <a:t> spam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emails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through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utilization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machine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learning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algorithms.</a:t>
            </a:r>
            <a:r>
              <a:rPr sz="1400" spc="-5" dirty="0">
                <a:latin typeface="Times New Roman"/>
                <a:cs typeface="Times New Roman"/>
              </a:rPr>
              <a:t> The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proposed</a:t>
            </a:r>
            <a:r>
              <a:rPr sz="1400" dirty="0">
                <a:latin typeface="Times New Roman"/>
                <a:cs typeface="Times New Roman"/>
              </a:rPr>
              <a:t> system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will</a:t>
            </a:r>
            <a:r>
              <a:rPr sz="1400" dirty="0">
                <a:latin typeface="Times New Roman"/>
                <a:cs typeface="Times New Roman"/>
              </a:rPr>
              <a:t> leverage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diverse</a:t>
            </a:r>
            <a:r>
              <a:rPr sz="1400" spc="229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array</a:t>
            </a:r>
            <a:r>
              <a:rPr sz="1400" spc="2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229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features</a:t>
            </a:r>
            <a:r>
              <a:rPr sz="1400" spc="229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such</a:t>
            </a:r>
            <a:r>
              <a:rPr sz="1400" spc="2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as</a:t>
            </a:r>
            <a:r>
              <a:rPr sz="1400" spc="2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sender</a:t>
            </a:r>
            <a:r>
              <a:rPr sz="1400" spc="2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analysis,</a:t>
            </a:r>
            <a:r>
              <a:rPr sz="1400" spc="2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</a:t>
            </a:r>
            <a:r>
              <a:rPr sz="1400" spc="2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inspection, </a:t>
            </a:r>
            <a:r>
              <a:rPr sz="1400" spc="-3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linguistic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patterns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discern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between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legitimate</a:t>
            </a:r>
            <a:r>
              <a:rPr sz="1400" spc="3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correspondence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-10" dirty="0">
                <a:latin typeface="Times New Roman"/>
                <a:cs typeface="Times New Roman"/>
              </a:rPr>
              <a:t>spam. </a:t>
            </a:r>
            <a:r>
              <a:rPr sz="1400" spc="5" dirty="0">
                <a:latin typeface="Times New Roman"/>
                <a:cs typeface="Times New Roman"/>
              </a:rPr>
              <a:t>By </a:t>
            </a:r>
            <a:r>
              <a:rPr sz="1400" dirty="0">
                <a:latin typeface="Times New Roman"/>
                <a:cs typeface="Times New Roman"/>
              </a:rPr>
              <a:t>harnessing a dataset </a:t>
            </a:r>
            <a:r>
              <a:rPr sz="1400" spc="-5" dirty="0">
                <a:latin typeface="Times New Roman"/>
                <a:cs typeface="Times New Roman"/>
              </a:rPr>
              <a:t>comprising </a:t>
            </a:r>
            <a:r>
              <a:rPr sz="1400" dirty="0">
                <a:latin typeface="Times New Roman"/>
                <a:cs typeface="Times New Roman"/>
              </a:rPr>
              <a:t>labeled </a:t>
            </a:r>
            <a:r>
              <a:rPr sz="1400" spc="-5" dirty="0">
                <a:latin typeface="Times New Roman"/>
                <a:cs typeface="Times New Roman"/>
              </a:rPr>
              <a:t>emails, we will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train and evaluate </a:t>
            </a:r>
            <a:r>
              <a:rPr sz="1400" dirty="0">
                <a:latin typeface="Times New Roman"/>
                <a:cs typeface="Times New Roman"/>
              </a:rPr>
              <a:t>several </a:t>
            </a:r>
            <a:r>
              <a:rPr sz="1400" spc="-5" dirty="0">
                <a:latin typeface="Times New Roman"/>
                <a:cs typeface="Times New Roman"/>
              </a:rPr>
              <a:t>machine learning models, including Support </a:t>
            </a:r>
            <a:r>
              <a:rPr sz="1400" dirty="0">
                <a:latin typeface="Times New Roman"/>
                <a:cs typeface="Times New Roman"/>
              </a:rPr>
              <a:t> Vector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Machines,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Naive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Bayes,</a:t>
            </a:r>
            <a:r>
              <a:rPr sz="1400" dirty="0">
                <a:latin typeface="Times New Roman"/>
                <a:cs typeface="Times New Roman"/>
              </a:rPr>
              <a:t> and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Random</a:t>
            </a:r>
            <a:r>
              <a:rPr sz="1400" dirty="0">
                <a:latin typeface="Times New Roman"/>
                <a:cs typeface="Times New Roman"/>
              </a:rPr>
              <a:t> Forests.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project's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primary objective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is </a:t>
            </a:r>
            <a:r>
              <a:rPr sz="1400" spc="5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construct</a:t>
            </a:r>
            <a:r>
              <a:rPr sz="1400" dirty="0">
                <a:latin typeface="Times New Roman"/>
                <a:cs typeface="Times New Roman"/>
              </a:rPr>
              <a:t> a </a:t>
            </a:r>
            <a:r>
              <a:rPr sz="1400" spc="-5" dirty="0">
                <a:latin typeface="Times New Roman"/>
                <a:cs typeface="Times New Roman"/>
              </a:rPr>
              <a:t>robust </a:t>
            </a:r>
            <a:r>
              <a:rPr sz="1400" dirty="0">
                <a:latin typeface="Times New Roman"/>
                <a:cs typeface="Times New Roman"/>
              </a:rPr>
              <a:t>spam </a:t>
            </a:r>
            <a:r>
              <a:rPr sz="1400" spc="-5" dirty="0">
                <a:latin typeface="Times New Roman"/>
                <a:cs typeface="Times New Roman"/>
              </a:rPr>
              <a:t>detection</a:t>
            </a:r>
            <a:r>
              <a:rPr sz="1400" spc="3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mechanism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that</a:t>
            </a:r>
            <a:r>
              <a:rPr sz="1400" dirty="0">
                <a:latin typeface="Times New Roman"/>
                <a:cs typeface="Times New Roman"/>
              </a:rPr>
              <a:t> can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bolster</a:t>
            </a:r>
            <a:r>
              <a:rPr sz="1400" dirty="0">
                <a:latin typeface="Times New Roman"/>
                <a:cs typeface="Times New Roman"/>
              </a:rPr>
              <a:t> email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security,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mitigate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the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risks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associated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with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phishing attacks,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augment </a:t>
            </a:r>
            <a:r>
              <a:rPr sz="1400" dirty="0">
                <a:latin typeface="Times New Roman"/>
                <a:cs typeface="Times New Roman"/>
              </a:rPr>
              <a:t>user </a:t>
            </a:r>
            <a:r>
              <a:rPr sz="1400" spc="-5" dirty="0">
                <a:latin typeface="Times New Roman"/>
                <a:cs typeface="Times New Roman"/>
              </a:rPr>
              <a:t>experience. The outcomes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this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endeavor</a:t>
            </a:r>
            <a:r>
              <a:rPr sz="1400" dirty="0">
                <a:latin typeface="Times New Roman"/>
                <a:cs typeface="Times New Roman"/>
              </a:rPr>
              <a:t> are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poised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make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significant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contributions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towards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combatting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proliferation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spam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within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the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digital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landscape.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5291" y="1442466"/>
            <a:ext cx="293370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3766" y="1086688"/>
            <a:ext cx="2700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  <a:tab pos="981710" algn="l"/>
                <a:tab pos="1818639" algn="l"/>
              </a:tabLst>
            </a:pPr>
            <a:r>
              <a:rPr sz="1400" spc="-5" dirty="0">
                <a:latin typeface="Arial MT"/>
                <a:cs typeface="Arial MT"/>
              </a:rPr>
              <a:t>Facial	emotion	recognition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6005" y="1086688"/>
            <a:ext cx="1398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8140" algn="l"/>
                <a:tab pos="1256030" algn="l"/>
              </a:tabLst>
            </a:pPr>
            <a:r>
              <a:rPr sz="1400" spc="-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n	</a:t>
            </a:r>
            <a:r>
              <a:rPr sz="1400" spc="-15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ea</a:t>
            </a:r>
            <a:r>
              <a:rPr sz="1400" spc="-5" dirty="0">
                <a:latin typeface="Arial MT"/>
                <a:cs typeface="Arial MT"/>
              </a:rPr>
              <a:t>l</a:t>
            </a:r>
            <a:r>
              <a:rPr sz="1400" spc="-15" dirty="0">
                <a:latin typeface="Arial MT"/>
                <a:cs typeface="Arial MT"/>
              </a:rPr>
              <a:t>-</a:t>
            </a:r>
            <a:r>
              <a:rPr sz="1400" dirty="0">
                <a:latin typeface="Arial MT"/>
                <a:cs typeface="Arial MT"/>
              </a:rPr>
              <a:t>ti</a:t>
            </a:r>
            <a:r>
              <a:rPr sz="1400" spc="-5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e	</a:t>
            </a:r>
            <a:r>
              <a:rPr sz="1400" spc="-5" dirty="0">
                <a:latin typeface="Arial MT"/>
                <a:cs typeface="Arial MT"/>
              </a:rPr>
              <a:t>is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278" y="1300733"/>
            <a:ext cx="39941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challenging</a:t>
            </a:r>
            <a:r>
              <a:rPr sz="1400" spc="2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due</a:t>
            </a:r>
            <a:r>
              <a:rPr sz="1400" spc="3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3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human</a:t>
            </a:r>
            <a:r>
              <a:rPr sz="1400" spc="2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expression</a:t>
            </a:r>
            <a:r>
              <a:rPr sz="1400" spc="3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variability.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0278" y="1514094"/>
            <a:ext cx="3993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30605" algn="l"/>
                <a:tab pos="1898014" algn="l"/>
                <a:tab pos="2717800" algn="l"/>
                <a:tab pos="3223895" algn="l"/>
              </a:tabLst>
            </a:pPr>
            <a:r>
              <a:rPr sz="1400" spc="-5" dirty="0">
                <a:latin typeface="Arial MT"/>
                <a:cs typeface="Arial MT"/>
              </a:rPr>
              <a:t>Traditional	methods	struggle	with	</a:t>
            </a:r>
            <a:r>
              <a:rPr sz="1400" spc="-10" dirty="0">
                <a:latin typeface="Arial MT"/>
                <a:cs typeface="Arial MT"/>
              </a:rPr>
              <a:t>accuracy,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766" y="1625955"/>
            <a:ext cx="4281170" cy="65659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900"/>
              </a:spcBef>
            </a:pPr>
            <a:r>
              <a:rPr sz="1400" dirty="0">
                <a:latin typeface="Arial MT"/>
                <a:cs typeface="Arial MT"/>
              </a:rPr>
              <a:t>especially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considering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age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factor.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203062"/>
              </a:buClr>
              <a:buFont typeface="Wingdings"/>
              <a:buChar char=""/>
              <a:tabLst>
                <a:tab pos="299085" algn="l"/>
                <a:tab pos="299720" algn="l"/>
                <a:tab pos="1077595" algn="l"/>
                <a:tab pos="1304925" algn="l"/>
              </a:tabLst>
            </a:pP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Develop	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a	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system</a:t>
            </a:r>
            <a:r>
              <a:rPr sz="1400" spc="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for</a:t>
            </a:r>
            <a:r>
              <a:rPr sz="1400" spc="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face</a:t>
            </a:r>
            <a:r>
              <a:rPr sz="1400" spc="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emotion</a:t>
            </a:r>
            <a:r>
              <a:rPr sz="1400" spc="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1400" spc="59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278" y="2255977"/>
            <a:ext cx="399542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detection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that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accurately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identifies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both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emotions and approximate age </a:t>
            </a:r>
            <a:r>
              <a:rPr sz="1400" spc="-10" dirty="0">
                <a:solidFill>
                  <a:srgbClr val="0D0D0D"/>
                </a:solidFill>
                <a:latin typeface="Arial MT"/>
                <a:cs typeface="Arial MT"/>
              </a:rPr>
              <a:t>of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individuals from 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facial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images.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This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system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should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be</a:t>
            </a:r>
            <a:r>
              <a:rPr sz="14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robust, 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efficient,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capable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processing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images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0D0D0D"/>
                </a:solidFill>
                <a:latin typeface="Arial MT"/>
                <a:cs typeface="Arial MT"/>
              </a:rPr>
              <a:t>in </a:t>
            </a:r>
            <a:r>
              <a:rPr sz="14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real-time</a:t>
            </a:r>
            <a:r>
              <a:rPr sz="1400" spc="-4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D0D0D"/>
                </a:solidFill>
                <a:latin typeface="Arial MT"/>
                <a:cs typeface="Arial MT"/>
              </a:rPr>
              <a:t>or 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near</a:t>
            </a:r>
            <a:r>
              <a:rPr sz="1400" spc="-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real-time.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766" y="648411"/>
            <a:ext cx="1874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Problem</a:t>
            </a:r>
            <a:r>
              <a:rPr sz="1600" b="1" u="heavy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Statement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1140" y="777316"/>
            <a:ext cx="3832860" cy="36407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6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3766" y="648411"/>
            <a:ext cx="8242934" cy="1439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Aim</a:t>
            </a:r>
            <a:r>
              <a:rPr sz="1600" b="1" u="heavy" spc="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and</a:t>
            </a:r>
            <a:r>
              <a:rPr sz="1600" b="1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Objective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35"/>
              </a:spcBef>
            </a:pPr>
            <a:r>
              <a:rPr sz="1600" b="1" spc="-10" dirty="0">
                <a:latin typeface="Times New Roman"/>
                <a:cs typeface="Times New Roman"/>
              </a:rPr>
              <a:t>Aim: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primary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aim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this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project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design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implement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robust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system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 </a:t>
            </a:r>
            <a:r>
              <a:rPr sz="1600" spc="-5" dirty="0">
                <a:latin typeface="Times New Roman"/>
                <a:cs typeface="Times New Roman"/>
              </a:rPr>
              <a:t>automated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detection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spam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emails</a:t>
            </a:r>
            <a:r>
              <a:rPr sz="1600" spc="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utilizing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machine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learning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algorithms.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system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will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employ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dirty="0">
                <a:latin typeface="Times New Roman"/>
                <a:cs typeface="Times New Roman"/>
              </a:rPr>
              <a:t> multi-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faceted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approach,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integrating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sender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analysis,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content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examination,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linguistic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pattern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recognition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differentiate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between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legitimate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emails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spam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9567" y="2218944"/>
            <a:ext cx="3142487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3766" y="480405"/>
            <a:ext cx="8093075" cy="442277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6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Objectives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365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Develop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Feature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Extraction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Methods</a:t>
            </a:r>
            <a:r>
              <a:rPr sz="1400" spc="-5" dirty="0">
                <a:latin typeface="Arial MT"/>
                <a:cs typeface="Arial MT"/>
              </a:rPr>
              <a:t>: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Implement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methods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extract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relevant</a:t>
            </a:r>
            <a:r>
              <a:rPr sz="1400" dirty="0">
                <a:latin typeface="Arial MT"/>
                <a:cs typeface="Arial MT"/>
              </a:rPr>
              <a:t> features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email</a:t>
            </a:r>
            <a:endParaRPr sz="14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Arial MT"/>
                <a:cs typeface="Arial MT"/>
              </a:rPr>
              <a:t>data,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including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sender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information,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email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content,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metadata,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linguistic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characteristics.</a:t>
            </a:r>
            <a:endParaRPr sz="1400">
              <a:latin typeface="Arial MT"/>
              <a:cs typeface="Arial MT"/>
            </a:endParaRPr>
          </a:p>
          <a:p>
            <a:pPr marL="299085" marR="553085" indent="-287020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Explore </a:t>
            </a:r>
            <a:r>
              <a:rPr sz="1400" b="1" dirty="0">
                <a:latin typeface="Arial"/>
                <a:cs typeface="Arial"/>
              </a:rPr>
              <a:t>Machine </a:t>
            </a:r>
            <a:r>
              <a:rPr sz="1400" b="1" spc="-5" dirty="0">
                <a:latin typeface="Arial"/>
                <a:cs typeface="Arial"/>
              </a:rPr>
              <a:t>Learning Algorithms</a:t>
            </a:r>
            <a:r>
              <a:rPr sz="1400" spc="-5" dirty="0">
                <a:latin typeface="Arial MT"/>
                <a:cs typeface="Arial MT"/>
              </a:rPr>
              <a:t>: Investigate </a:t>
            </a:r>
            <a:r>
              <a:rPr sz="1400" dirty="0">
                <a:latin typeface="Arial MT"/>
                <a:cs typeface="Arial MT"/>
              </a:rPr>
              <a:t>and </a:t>
            </a:r>
            <a:r>
              <a:rPr sz="1400" spc="-5" dirty="0">
                <a:latin typeface="Arial MT"/>
                <a:cs typeface="Arial MT"/>
              </a:rPr>
              <a:t>evaluate various </a:t>
            </a:r>
            <a:r>
              <a:rPr sz="1400" dirty="0">
                <a:latin typeface="Arial MT"/>
                <a:cs typeface="Arial MT"/>
              </a:rPr>
              <a:t>machine learning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 such as Support Vector Machines, </a:t>
            </a:r>
            <a:r>
              <a:rPr sz="1400" spc="-5" dirty="0">
                <a:latin typeface="Arial MT"/>
                <a:cs typeface="Arial MT"/>
              </a:rPr>
              <a:t>Naive Bayes, </a:t>
            </a:r>
            <a:r>
              <a:rPr sz="1400" dirty="0">
                <a:latin typeface="Arial MT"/>
                <a:cs typeface="Arial MT"/>
              </a:rPr>
              <a:t>and Random Forests for their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effectiveness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spam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detection.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Construct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Training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Testing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Framework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Create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5" dirty="0">
                <a:latin typeface="Arial MT"/>
                <a:cs typeface="Arial MT"/>
              </a:rPr>
              <a:t>comprehensive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 labeled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emails</a:t>
            </a:r>
            <a:endParaRPr sz="1400">
              <a:latin typeface="Arial MT"/>
              <a:cs typeface="Arial MT"/>
            </a:endParaRPr>
          </a:p>
          <a:p>
            <a:pPr marL="299085" marR="693420">
              <a:lnSpc>
                <a:spcPct val="150000"/>
              </a:lnSpc>
            </a:pP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training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purposes,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ensuring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diverse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representation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spam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legitimate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messages.</a:t>
            </a:r>
            <a:endParaRPr sz="1400">
              <a:latin typeface="Arial MT"/>
              <a:cs typeface="Arial MT"/>
            </a:endParaRPr>
          </a:p>
          <a:p>
            <a:pPr marL="299085" marR="200660" indent="-287020">
              <a:lnSpc>
                <a:spcPts val="2520"/>
              </a:lnSpc>
              <a:spcBef>
                <a:spcPts val="225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b="1" dirty="0">
                <a:latin typeface="Arial"/>
                <a:cs typeface="Arial"/>
              </a:rPr>
              <a:t>Optimize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Performance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Metrics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Strive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achieve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high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accuracy,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precision,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recall,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F1-score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metrics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ensure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reliability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effectiveness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spam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detection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system.</a:t>
            </a:r>
            <a:endParaRPr sz="1400">
              <a:latin typeface="Arial MT"/>
              <a:cs typeface="Arial MT"/>
            </a:endParaRPr>
          </a:p>
          <a:p>
            <a:pPr marL="299085" marR="5080" indent="-287020">
              <a:lnSpc>
                <a:spcPts val="252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b="1" spc="-5" dirty="0">
                <a:latin typeface="Arial"/>
                <a:cs typeface="Arial"/>
              </a:rPr>
              <a:t>Enhance </a:t>
            </a:r>
            <a:r>
              <a:rPr sz="1400" b="1" dirty="0">
                <a:latin typeface="Arial"/>
                <a:cs typeface="Arial"/>
              </a:rPr>
              <a:t>Email </a:t>
            </a:r>
            <a:r>
              <a:rPr sz="1400" b="1" spc="-5" dirty="0">
                <a:latin typeface="Arial"/>
                <a:cs typeface="Arial"/>
              </a:rPr>
              <a:t>Security</a:t>
            </a:r>
            <a:r>
              <a:rPr sz="1400" spc="-5" dirty="0">
                <a:latin typeface="Arial MT"/>
                <a:cs typeface="Arial MT"/>
              </a:rPr>
              <a:t>: Ultimately, </a:t>
            </a:r>
            <a:r>
              <a:rPr sz="1400" dirty="0">
                <a:latin typeface="Arial MT"/>
                <a:cs typeface="Arial MT"/>
              </a:rPr>
              <a:t>the project seeks to contribute to the enhancement of </a:t>
            </a:r>
            <a:r>
              <a:rPr sz="1400" spc="-5" dirty="0">
                <a:latin typeface="Arial MT"/>
                <a:cs typeface="Arial MT"/>
              </a:rPr>
              <a:t>email </a:t>
            </a:r>
            <a:r>
              <a:rPr sz="1400" dirty="0">
                <a:latin typeface="Arial MT"/>
                <a:cs typeface="Arial MT"/>
              </a:rPr>
              <a:t> security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measures,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reducing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risk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users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falling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victim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phishing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attacks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improving overall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experience.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1879" y="645922"/>
            <a:ext cx="8203565" cy="425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Proposed</a:t>
            </a:r>
            <a:r>
              <a:rPr sz="1600" b="1" u="heavy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Solution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50100"/>
              </a:lnSpc>
              <a:spcBef>
                <a:spcPts val="325"/>
              </a:spcBef>
            </a:pPr>
            <a:r>
              <a:rPr sz="1400" b="1" dirty="0">
                <a:latin typeface="Times New Roman"/>
                <a:cs typeface="Times New Roman"/>
              </a:rPr>
              <a:t>Solution: </a:t>
            </a:r>
            <a:r>
              <a:rPr sz="1400" dirty="0">
                <a:latin typeface="Times New Roman"/>
                <a:cs typeface="Times New Roman"/>
              </a:rPr>
              <a:t>The proposed solution for the "Detecting Spam Mail" project involves the </a:t>
            </a:r>
            <a:r>
              <a:rPr sz="1400" spc="-5" dirty="0">
                <a:latin typeface="Times New Roman"/>
                <a:cs typeface="Times New Roman"/>
              </a:rPr>
              <a:t>development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implementation </a:t>
            </a:r>
            <a:r>
              <a:rPr sz="1400" dirty="0">
                <a:latin typeface="Times New Roman"/>
                <a:cs typeface="Times New Roman"/>
              </a:rPr>
              <a:t>of a comprehensive </a:t>
            </a:r>
            <a:r>
              <a:rPr sz="1400" spc="-5" dirty="0">
                <a:latin typeface="Times New Roman"/>
                <a:cs typeface="Times New Roman"/>
              </a:rPr>
              <a:t>system </a:t>
            </a:r>
            <a:r>
              <a:rPr sz="1400" dirty="0">
                <a:latin typeface="Times New Roman"/>
                <a:cs typeface="Times New Roman"/>
              </a:rPr>
              <a:t>that </a:t>
            </a:r>
            <a:r>
              <a:rPr sz="1400" spc="-5" dirty="0">
                <a:latin typeface="Times New Roman"/>
                <a:cs typeface="Times New Roman"/>
              </a:rPr>
              <a:t>employs machine </a:t>
            </a:r>
            <a:r>
              <a:rPr sz="1400" dirty="0">
                <a:latin typeface="Times New Roman"/>
                <a:cs typeface="Times New Roman"/>
              </a:rPr>
              <a:t>learning </a:t>
            </a:r>
            <a:r>
              <a:rPr sz="1400" spc="-5" dirty="0">
                <a:latin typeface="Times New Roman"/>
                <a:cs typeface="Times New Roman"/>
              </a:rPr>
              <a:t>algorithms </a:t>
            </a:r>
            <a:r>
              <a:rPr sz="1400" dirty="0">
                <a:latin typeface="Times New Roman"/>
                <a:cs typeface="Times New Roman"/>
              </a:rPr>
              <a:t>to accurately classify </a:t>
            </a:r>
            <a:r>
              <a:rPr sz="1400" spc="-5" dirty="0">
                <a:latin typeface="Times New Roman"/>
                <a:cs typeface="Times New Roman"/>
              </a:rPr>
              <a:t>emails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either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spam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or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legitimate.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This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will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consist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following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key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components.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Feature</a:t>
            </a:r>
            <a:r>
              <a:rPr sz="1400" b="1" spc="-50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Extraction: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spc="-5" dirty="0">
                <a:latin typeface="Times New Roman"/>
                <a:cs typeface="Times New Roman"/>
              </a:rPr>
              <a:t>Implement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feature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extraction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techniques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gather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relevant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information from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incoming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emails.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This includes: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dirty="0">
                <a:latin typeface="Times New Roman"/>
                <a:cs typeface="Times New Roman"/>
              </a:rPr>
              <a:t>Sender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Analysis: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Extract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sender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email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addresses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analyze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their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reputation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based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past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interactions.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Feature</a:t>
            </a:r>
            <a:r>
              <a:rPr sz="1400" b="1" spc="-50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Extraction: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44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spc="-5" dirty="0">
                <a:latin typeface="Times New Roman"/>
                <a:cs typeface="Times New Roman"/>
              </a:rPr>
              <a:t>Implement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feature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extraction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techniques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gather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relevant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information from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incoming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emails.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This includes: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dirty="0">
                <a:latin typeface="Times New Roman"/>
                <a:cs typeface="Times New Roman"/>
              </a:rPr>
              <a:t>Sender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Analysis: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Extract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sender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email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addresses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analyze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their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reputation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based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past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interactions.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Training</a:t>
            </a:r>
            <a:r>
              <a:rPr sz="1400" b="1" spc="-45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EE8500"/>
                </a:solidFill>
                <a:latin typeface="Times New Roman"/>
                <a:cs typeface="Times New Roman"/>
              </a:rPr>
              <a:t>and</a:t>
            </a:r>
            <a:r>
              <a:rPr sz="1400" b="1" spc="-40" dirty="0">
                <a:solidFill>
                  <a:srgbClr val="EE85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EE8500"/>
                </a:solidFill>
                <a:latin typeface="Times New Roman"/>
                <a:cs typeface="Times New Roman"/>
              </a:rPr>
              <a:t>Evaluation: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1400" spc="5" dirty="0">
                <a:latin typeface="Times New Roman"/>
                <a:cs typeface="Times New Roman"/>
              </a:rPr>
              <a:t>Construct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robust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dataset comprising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labeled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examples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spam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5" dirty="0">
                <a:latin typeface="Times New Roman"/>
                <a:cs typeface="Times New Roman"/>
              </a:rPr>
              <a:t> legitimate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emails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training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testing</a:t>
            </a:r>
            <a:endParaRPr sz="14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840"/>
              </a:spcBef>
            </a:pPr>
            <a:r>
              <a:rPr sz="1400" spc="5" dirty="0">
                <a:latin typeface="Times New Roman"/>
                <a:cs typeface="Times New Roman"/>
              </a:rPr>
              <a:t>purposes.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718" y="94234"/>
            <a:ext cx="3199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</a:t>
            </a:r>
            <a:r>
              <a:rPr dirty="0"/>
              <a:t> </a:t>
            </a:r>
            <a:r>
              <a:rPr spc="-5" dirty="0"/>
              <a:t>Emotion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20" dirty="0"/>
              <a:t>Age</a:t>
            </a:r>
            <a:r>
              <a:rPr spc="45" dirty="0"/>
              <a:t> </a:t>
            </a:r>
            <a:r>
              <a:rPr spc="-5" dirty="0"/>
              <a:t>Detection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83739" y="0"/>
            <a:ext cx="160655" cy="546100"/>
            <a:chOff x="8983739" y="0"/>
            <a:chExt cx="160655" cy="54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3739" y="8947"/>
              <a:ext cx="160259" cy="5368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28175" y="0"/>
              <a:ext cx="116205" cy="467995"/>
            </a:xfrm>
            <a:custGeom>
              <a:avLst/>
              <a:gdLst/>
              <a:ahLst/>
              <a:cxnLst/>
              <a:rect l="l" t="t" r="r" b="b"/>
              <a:pathLst>
                <a:path w="116204" h="467995">
                  <a:moveTo>
                    <a:pt x="115824" y="0"/>
                  </a:moveTo>
                  <a:lnTo>
                    <a:pt x="0" y="0"/>
                  </a:lnTo>
                  <a:lnTo>
                    <a:pt x="0" y="467867"/>
                  </a:lnTo>
                  <a:lnTo>
                    <a:pt x="115824" y="467867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3061" y="64059"/>
            <a:ext cx="1208487" cy="36714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9409" y="1187253"/>
            <a:ext cx="7996555" cy="2587625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sz="1400" b="1" u="heavy" spc="-5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Real-time</a:t>
            </a:r>
            <a:r>
              <a:rPr sz="1400" b="1" u="heavy" spc="-20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Scoring</a:t>
            </a:r>
            <a:r>
              <a:rPr sz="1400" b="1" u="heavy" spc="-40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1400" b="1" u="heavy" spc="-25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Filtering:</a:t>
            </a:r>
            <a:endParaRPr sz="1400">
              <a:latin typeface="Times New Roman"/>
              <a:cs typeface="Times New Roman"/>
            </a:endParaRPr>
          </a:p>
          <a:p>
            <a:pPr marL="12700" marR="440690">
              <a:lnSpc>
                <a:spcPct val="150000"/>
              </a:lnSpc>
            </a:pPr>
            <a:r>
              <a:rPr sz="1400" spc="-5" dirty="0">
                <a:latin typeface="Times New Roman"/>
                <a:cs typeface="Times New Roman"/>
              </a:rPr>
              <a:t>Implement </a:t>
            </a:r>
            <a:r>
              <a:rPr sz="1400" dirty="0">
                <a:latin typeface="Times New Roman"/>
                <a:cs typeface="Times New Roman"/>
              </a:rPr>
              <a:t>a real-time scoring </a:t>
            </a:r>
            <a:r>
              <a:rPr sz="1400" spc="-5" dirty="0">
                <a:latin typeface="Times New Roman"/>
                <a:cs typeface="Times New Roman"/>
              </a:rPr>
              <a:t>system where incoming emails </a:t>
            </a:r>
            <a:r>
              <a:rPr sz="1400" dirty="0">
                <a:latin typeface="Times New Roman"/>
                <a:cs typeface="Times New Roman"/>
              </a:rPr>
              <a:t>are processed through the trained </a:t>
            </a:r>
            <a:r>
              <a:rPr sz="1400" spc="-5" dirty="0">
                <a:latin typeface="Times New Roman"/>
                <a:cs typeface="Times New Roman"/>
              </a:rPr>
              <a:t>models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determine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their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spam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likelihood.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b="1" u="heavy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Iterative</a:t>
            </a:r>
            <a:r>
              <a:rPr sz="1400" b="1" u="heavy" spc="-70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dirty="0">
                <a:solidFill>
                  <a:srgbClr val="EE8500"/>
                </a:solidFill>
                <a:uFill>
                  <a:solidFill>
                    <a:srgbClr val="EE8500"/>
                  </a:solidFill>
                </a:uFill>
                <a:latin typeface="Times New Roman"/>
                <a:cs typeface="Times New Roman"/>
              </a:rPr>
              <a:t>Improvement:</a:t>
            </a:r>
            <a:endParaRPr sz="1400">
              <a:latin typeface="Times New Roman"/>
              <a:cs typeface="Times New Roman"/>
            </a:endParaRPr>
          </a:p>
          <a:p>
            <a:pPr marL="329565" marR="781050" indent="-317500">
              <a:lnSpc>
                <a:spcPct val="150000"/>
              </a:lnSpc>
              <a:spcBef>
                <a:spcPts val="5"/>
              </a:spcBef>
              <a:buFont typeface="Wingdings"/>
              <a:buChar char=""/>
              <a:tabLst>
                <a:tab pos="329565" algn="l"/>
                <a:tab pos="330200" algn="l"/>
              </a:tabLst>
            </a:pPr>
            <a:r>
              <a:rPr sz="1400" spc="-5" dirty="0">
                <a:latin typeface="Times New Roman"/>
                <a:cs typeface="Times New Roman"/>
              </a:rPr>
              <a:t>Continuously monitor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system's </a:t>
            </a:r>
            <a:r>
              <a:rPr sz="1400" dirty="0">
                <a:latin typeface="Times New Roman"/>
                <a:cs typeface="Times New Roman"/>
              </a:rPr>
              <a:t>performance in a live environment and gather feedback on its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effectiveness.</a:t>
            </a:r>
            <a:endParaRPr sz="1400">
              <a:latin typeface="Times New Roman"/>
              <a:cs typeface="Times New Roman"/>
            </a:endParaRPr>
          </a:p>
          <a:p>
            <a:pPr marL="329565" marR="5080" indent="-317500">
              <a:lnSpc>
                <a:spcPts val="2520"/>
              </a:lnSpc>
              <a:spcBef>
                <a:spcPts val="100"/>
              </a:spcBef>
              <a:buFont typeface="Wingdings"/>
              <a:buChar char=""/>
              <a:tabLst>
                <a:tab pos="329565" algn="l"/>
                <a:tab pos="330200" algn="l"/>
              </a:tabLst>
            </a:pPr>
            <a:r>
              <a:rPr sz="1400" spc="-5" dirty="0">
                <a:latin typeface="Times New Roman"/>
                <a:cs typeface="Times New Roman"/>
              </a:rPr>
              <a:t>Implement </a:t>
            </a:r>
            <a:r>
              <a:rPr sz="1400" dirty="0">
                <a:latin typeface="Times New Roman"/>
                <a:cs typeface="Times New Roman"/>
              </a:rPr>
              <a:t>iterative </a:t>
            </a:r>
            <a:r>
              <a:rPr sz="1400" spc="-5" dirty="0">
                <a:latin typeface="Times New Roman"/>
                <a:cs typeface="Times New Roman"/>
              </a:rPr>
              <a:t>improvements </a:t>
            </a:r>
            <a:r>
              <a:rPr sz="1400" dirty="0">
                <a:latin typeface="Times New Roman"/>
                <a:cs typeface="Times New Roman"/>
              </a:rPr>
              <a:t>such as retraining the </a:t>
            </a:r>
            <a:r>
              <a:rPr sz="1400" spc="-5" dirty="0">
                <a:latin typeface="Times New Roman"/>
                <a:cs typeface="Times New Roman"/>
              </a:rPr>
              <a:t>models with </a:t>
            </a:r>
            <a:r>
              <a:rPr sz="1400" dirty="0">
                <a:latin typeface="Times New Roman"/>
                <a:cs typeface="Times New Roman"/>
              </a:rPr>
              <a:t>new data, adjusting feature extraction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methods,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exploring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ensemble</a:t>
            </a:r>
            <a:r>
              <a:rPr sz="1400" dirty="0">
                <a:latin typeface="Times New Roman"/>
                <a:cs typeface="Times New Roman"/>
              </a:rPr>
              <a:t> techniques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enhanced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accuracy.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1377</Words>
  <Application>Microsoft Office PowerPoint</Application>
  <PresentationFormat>On-screen Show (16:9)</PresentationFormat>
  <Paragraphs>155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MT</vt:lpstr>
      <vt:lpstr>Calibri</vt:lpstr>
      <vt:lpstr>Times New Roman</vt:lpstr>
      <vt:lpstr>Wingdings</vt:lpstr>
      <vt:lpstr>Office Theme</vt:lpstr>
      <vt:lpstr>PowerPoint Presentation</vt:lpstr>
      <vt:lpstr>Face Emotion and Age Detection</vt:lpstr>
      <vt:lpstr>Face Emotion and Age Detection</vt:lpstr>
      <vt:lpstr>Face Emotion and Age Detection</vt:lpstr>
      <vt:lpstr>Face Emotion and Age Detection</vt:lpstr>
      <vt:lpstr>PowerPoint Presentation</vt:lpstr>
      <vt:lpstr>Face Emotion and Age Detection</vt:lpstr>
      <vt:lpstr>Face Emotion and Age Detection</vt:lpstr>
      <vt:lpstr>Face Emotion and Age Detection</vt:lpstr>
      <vt:lpstr>System Deployment Approach</vt:lpstr>
      <vt:lpstr>Face Emotion and Age Detection</vt:lpstr>
      <vt:lpstr>PowerPoint Presentation</vt:lpstr>
      <vt:lpstr>Face Emotion and Age Detection</vt:lpstr>
      <vt:lpstr>Face Emotion and Age Detection</vt:lpstr>
      <vt:lpstr>PowerPoint Presentation</vt:lpstr>
      <vt:lpstr>PowerPoint Presentation</vt:lpstr>
      <vt:lpstr>Face Emotion and Age Detection</vt:lpstr>
      <vt:lpstr>PowerPoint Presentation</vt:lpstr>
      <vt:lpstr>Face Emotion and Age Detection</vt:lpstr>
      <vt:lpstr>Face Emotion and Age Detection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Mass_Tamil_Yt</dc:creator>
  <cp:lastModifiedBy>Microsoft account</cp:lastModifiedBy>
  <cp:revision>1</cp:revision>
  <dcterms:created xsi:type="dcterms:W3CDTF">2024-04-16T10:39:36Z</dcterms:created>
  <dcterms:modified xsi:type="dcterms:W3CDTF">2024-04-16T10:43:02Z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2024-04-16T00:00:00Z</vt:filetime>
  </property>
</Properties>
</file>